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97" r:id="rId2"/>
  </p:sldMasterIdLst>
  <p:notesMasterIdLst>
    <p:notesMasterId r:id="rId21"/>
  </p:notesMasterIdLst>
  <p:handoutMasterIdLst>
    <p:handoutMasterId r:id="rId22"/>
  </p:handoutMasterIdLst>
  <p:sldIdLst>
    <p:sldId id="333" r:id="rId3"/>
    <p:sldId id="348" r:id="rId4"/>
    <p:sldId id="349" r:id="rId5"/>
    <p:sldId id="363" r:id="rId6"/>
    <p:sldId id="368" r:id="rId7"/>
    <p:sldId id="369" r:id="rId8"/>
    <p:sldId id="350" r:id="rId9"/>
    <p:sldId id="351" r:id="rId10"/>
    <p:sldId id="353" r:id="rId11"/>
    <p:sldId id="366" r:id="rId12"/>
    <p:sldId id="356" r:id="rId13"/>
    <p:sldId id="365" r:id="rId14"/>
    <p:sldId id="371" r:id="rId15"/>
    <p:sldId id="357" r:id="rId16"/>
    <p:sldId id="358" r:id="rId17"/>
    <p:sldId id="359" r:id="rId18"/>
    <p:sldId id="360" r:id="rId19"/>
    <p:sldId id="367" r:id="rId2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389">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CE7C"/>
    <a:srgbClr val="FF8445"/>
    <a:srgbClr val="FF9033"/>
    <a:srgbClr val="FF9933"/>
    <a:srgbClr val="C0C0C0"/>
    <a:srgbClr val="777777"/>
    <a:srgbClr val="FFFF00"/>
    <a:srgbClr val="FF9900"/>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17" autoAdjust="0"/>
  </p:normalViewPr>
  <p:slideViewPr>
    <p:cSldViewPr snapToGrid="0">
      <p:cViewPr>
        <p:scale>
          <a:sx n="75" d="100"/>
          <a:sy n="75" d="100"/>
        </p:scale>
        <p:origin x="300" y="936"/>
      </p:cViewPr>
      <p:guideLst>
        <p:guide orient="horz" pos="2389"/>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1968"/>
    </p:cViewPr>
  </p:sorterViewPr>
  <p:notesViewPr>
    <p:cSldViewPr snapToGrid="0">
      <p:cViewPr varScale="1">
        <p:scale>
          <a:sx n="39" d="100"/>
          <a:sy n="39" d="100"/>
        </p:scale>
        <p:origin x="-151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15053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15053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15053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7BF26EB-97D7-4823-964E-909340D6777B}" type="slidenum">
              <a:rPr lang="en-US"/>
              <a:pPr>
                <a:defRPr/>
              </a:pPr>
              <a:t>‹#›</a:t>
            </a:fld>
            <a:endParaRPr lang="en-US" dirty="0"/>
          </a:p>
        </p:txBody>
      </p:sp>
    </p:spTree>
    <p:extLst>
      <p:ext uri="{BB962C8B-B14F-4D97-AF65-F5344CB8AC3E}">
        <p14:creationId xmlns:p14="http://schemas.microsoft.com/office/powerpoint/2010/main" val="393559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1945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1946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524E5659-5682-4DF9-8F9A-A8E865755847}" type="slidenum">
              <a:rPr lang="en-US"/>
              <a:pPr>
                <a:defRPr/>
              </a:pPr>
              <a:t>‹#›</a:t>
            </a:fld>
            <a:endParaRPr lang="en-US" dirty="0"/>
          </a:p>
        </p:txBody>
      </p:sp>
    </p:spTree>
    <p:extLst>
      <p:ext uri="{BB962C8B-B14F-4D97-AF65-F5344CB8AC3E}">
        <p14:creationId xmlns:p14="http://schemas.microsoft.com/office/powerpoint/2010/main" val="718702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8142C1B-6558-4534-9538-6015CB2CC607}" type="slidenum">
              <a:rPr lang="en-US" sz="1300" smtClean="0"/>
              <a:pPr/>
              <a:t>7</a:t>
            </a:fld>
            <a:endParaRPr lang="en-US" sz="1300" smtClean="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r>
              <a:rPr lang="en-US" smtClean="0"/>
              <a:t>Here’s a pair of mammal brains.  These are flatmaps where the area of each subdivision reflects its contribution to total brain weight.  For example, notice the large orange cap on each brain – this region is called the telencephalon (you’ve probably heard of one of the telencephalon’s major components, ‘the cerebral cortex’).  The rat brain is 38% telencephalon by weight whereas the human brain is 81% telencephalon by weight.  In other words, both brains have the same basic components, but their relative proportions can be very different.  Of course, the actual weights of these brains are also very different, but that relates more to the fact that we’re a lot bigger than rats are.  See the last slide if you’re not sure what my abbreviations mean.</a:t>
            </a:r>
          </a:p>
        </p:txBody>
      </p:sp>
    </p:spTree>
    <p:extLst>
      <p:ext uri="{BB962C8B-B14F-4D97-AF65-F5344CB8AC3E}">
        <p14:creationId xmlns:p14="http://schemas.microsoft.com/office/powerpoint/2010/main" val="239322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9BC34A9D-C089-4817-A830-A63535E00066}" type="slidenum">
              <a:rPr lang="en-US" sz="1300" smtClean="0"/>
              <a:pPr/>
              <a:t>8</a:t>
            </a:fld>
            <a:endParaRPr lang="en-US" sz="1300"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r>
              <a:rPr lang="en-US" smtClean="0"/>
              <a:t>Here’s a pair of bird brains.</a:t>
            </a:r>
          </a:p>
        </p:txBody>
      </p:sp>
    </p:spTree>
    <p:extLst>
      <p:ext uri="{BB962C8B-B14F-4D97-AF65-F5344CB8AC3E}">
        <p14:creationId xmlns:p14="http://schemas.microsoft.com/office/powerpoint/2010/main" val="172246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D0007147-017E-45A8-A501-EB0A18B7B25C}" type="slidenum">
              <a:rPr lang="en-US" sz="1300" smtClean="0"/>
              <a:pPr/>
              <a:t>9</a:t>
            </a:fld>
            <a:endParaRPr lang="en-US" sz="1300" smtClean="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r>
              <a:rPr lang="en-US" smtClean="0"/>
              <a:t>Hey kids, collect all four!  </a:t>
            </a:r>
          </a:p>
          <a:p>
            <a:endParaRPr lang="en-US" smtClean="0"/>
          </a:p>
          <a:p>
            <a:r>
              <a:rPr lang="en-US" smtClean="0"/>
              <a:t>Question to ponder – What are some obvious behavioral differences between mammals and birds?  How does this relate to brain organization?</a:t>
            </a:r>
          </a:p>
        </p:txBody>
      </p:sp>
    </p:spTree>
    <p:extLst>
      <p:ext uri="{BB962C8B-B14F-4D97-AF65-F5344CB8AC3E}">
        <p14:creationId xmlns:p14="http://schemas.microsoft.com/office/powerpoint/2010/main" val="30739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dirty="0"/>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dirty="0"/>
              </a:p>
            </p:txBody>
          </p:sp>
          <p:sp>
            <p:nvSpPr>
              <p:cNvPr id="11" name="Freeform 7"/>
              <p:cNvSpPr>
                <a:spLocks/>
              </p:cNvSpPr>
              <p:nvPr/>
            </p:nvSpPr>
            <p:spPr bwMode="ltGray">
              <a:xfrm rot="-5400000">
                <a:off x="-58"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dirty="0"/>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dirty="0"/>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14" name="Freeform 10"/>
              <p:cNvSpPr>
                <a:spLocks/>
              </p:cNvSpPr>
              <p:nvPr/>
            </p:nvSpPr>
            <p:spPr bwMode="ltGray">
              <a:xfrm rot="-5400000">
                <a:off x="154" y="1727"/>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dirty="0"/>
              </a:p>
            </p:txBody>
          </p:sp>
          <p:sp>
            <p:nvSpPr>
              <p:cNvPr id="17" name="Freeform 13"/>
              <p:cNvSpPr>
                <a:spLocks/>
              </p:cNvSpPr>
              <p:nvPr/>
            </p:nvSpPr>
            <p:spPr bwMode="ltGray">
              <a:xfrm rot="-5400000">
                <a:off x="1828"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dirty="0"/>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dirty="0"/>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dirty="0"/>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dirty="0"/>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dirty="0"/>
              </a:p>
            </p:txBody>
          </p:sp>
          <p:sp>
            <p:nvSpPr>
              <p:cNvPr id="23" name="Freeform 19"/>
              <p:cNvSpPr>
                <a:spLocks/>
              </p:cNvSpPr>
              <p:nvPr/>
            </p:nvSpPr>
            <p:spPr bwMode="ltGray">
              <a:xfrm rot="-5400000">
                <a:off x="4582"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dirty="0"/>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dirty="0"/>
              </a:p>
            </p:txBody>
          </p:sp>
          <p:sp>
            <p:nvSpPr>
              <p:cNvPr id="25" name="Freeform 21"/>
              <p:cNvSpPr>
                <a:spLocks/>
              </p:cNvSpPr>
              <p:nvPr/>
            </p:nvSpPr>
            <p:spPr bwMode="ltGray">
              <a:xfrm rot="-5400000">
                <a:off x="508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dirty="0"/>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dirty="0"/>
            </a:p>
          </p:txBody>
        </p:sp>
      </p:grpSp>
      <p:sp>
        <p:nvSpPr>
          <p:cNvPr id="4121"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dirty="0"/>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6599DCFD-AD72-49AD-9A11-7187D46967AD}" type="slidenum">
              <a:rPr lang="en-US"/>
              <a:pPr>
                <a:defRPr/>
              </a:pPr>
              <a:t>‹#›</a:t>
            </a:fld>
            <a:endParaRPr lang="en-US" dirty="0"/>
          </a:p>
        </p:txBody>
      </p:sp>
    </p:spTree>
    <p:extLst>
      <p:ext uri="{BB962C8B-B14F-4D97-AF65-F5344CB8AC3E}">
        <p14:creationId xmlns:p14="http://schemas.microsoft.com/office/powerpoint/2010/main" val="351775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694C6A67-6B5D-4712-A066-102DECC4FFC8}" type="slidenum">
              <a:rPr lang="en-US"/>
              <a:pPr>
                <a:defRPr/>
              </a:pPr>
              <a:t>‹#›</a:t>
            </a:fld>
            <a:endParaRPr lang="en-US" dirty="0"/>
          </a:p>
        </p:txBody>
      </p:sp>
    </p:spTree>
    <p:extLst>
      <p:ext uri="{BB962C8B-B14F-4D97-AF65-F5344CB8AC3E}">
        <p14:creationId xmlns:p14="http://schemas.microsoft.com/office/powerpoint/2010/main" val="289225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D83644A6-45E8-416E-A2A4-99A41F945B1A}" type="slidenum">
              <a:rPr lang="en-US"/>
              <a:pPr>
                <a:defRPr/>
              </a:pPr>
              <a:t>‹#›</a:t>
            </a:fld>
            <a:endParaRPr lang="en-US" dirty="0"/>
          </a:p>
        </p:txBody>
      </p:sp>
    </p:spTree>
    <p:extLst>
      <p:ext uri="{BB962C8B-B14F-4D97-AF65-F5344CB8AC3E}">
        <p14:creationId xmlns:p14="http://schemas.microsoft.com/office/powerpoint/2010/main" val="240558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5"/>
              <a:chOff x="-3" y="1562"/>
              <a:chExt cx="5763" cy="645"/>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solidFill>
                    <a:srgbClr val="000000"/>
                  </a:solidFill>
                  <a:cs typeface="Arial" charset="0"/>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solidFill>
                    <a:srgbClr val="000000"/>
                  </a:solidFill>
                  <a:cs typeface="Arial" charset="0"/>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solidFill>
                    <a:srgbClr val="000000"/>
                  </a:solidFill>
                  <a:cs typeface="Arial" charset="0"/>
                </a:endParaRPr>
              </a:p>
            </p:txBody>
          </p:sp>
          <p:sp>
            <p:nvSpPr>
              <p:cNvPr id="11" name="Freeform 7"/>
              <p:cNvSpPr>
                <a:spLocks/>
              </p:cNvSpPr>
              <p:nvPr/>
            </p:nvSpPr>
            <p:spPr bwMode="ltGray">
              <a:xfrm rot="-5400000">
                <a:off x="-58" y="176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solidFill>
                    <a:srgbClr val="000000"/>
                  </a:solidFill>
                  <a:cs typeface="Arial" charset="0"/>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solidFill>
                    <a:srgbClr val="000000"/>
                  </a:solidFill>
                  <a:cs typeface="Arial" charset="0"/>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solidFill>
                    <a:srgbClr val="000000"/>
                  </a:solidFill>
                  <a:cs typeface="Arial" charset="0"/>
                </a:endParaRPr>
              </a:p>
            </p:txBody>
          </p:sp>
          <p:sp>
            <p:nvSpPr>
              <p:cNvPr id="14" name="Freeform 10"/>
              <p:cNvSpPr>
                <a:spLocks/>
              </p:cNvSpPr>
              <p:nvPr/>
            </p:nvSpPr>
            <p:spPr bwMode="ltGray">
              <a:xfrm rot="-5400000">
                <a:off x="154" y="1734"/>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solidFill>
                    <a:srgbClr val="000000"/>
                  </a:solidFill>
                  <a:cs typeface="Arial" charset="0"/>
                </a:endParaRPr>
              </a:p>
            </p:txBody>
          </p:sp>
          <p:sp>
            <p:nvSpPr>
              <p:cNvPr id="15" name="Freeform 11"/>
              <p:cNvSpPr>
                <a:spLocks/>
              </p:cNvSpPr>
              <p:nvPr/>
            </p:nvSpPr>
            <p:spPr bwMode="ltGray">
              <a:xfrm rot="-5400000">
                <a:off x="320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solidFill>
                    <a:srgbClr val="000000"/>
                  </a:solidFill>
                  <a:cs typeface="Arial" charset="0"/>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solidFill>
                    <a:srgbClr val="000000"/>
                  </a:solidFill>
                  <a:cs typeface="Arial" charset="0"/>
                </a:endParaRPr>
              </a:p>
            </p:txBody>
          </p:sp>
          <p:sp>
            <p:nvSpPr>
              <p:cNvPr id="17" name="Freeform 13"/>
              <p:cNvSpPr>
                <a:spLocks/>
              </p:cNvSpPr>
              <p:nvPr/>
            </p:nvSpPr>
            <p:spPr bwMode="ltGray">
              <a:xfrm rot="-5400000">
                <a:off x="1828"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solidFill>
                    <a:srgbClr val="000000"/>
                  </a:solidFill>
                  <a:cs typeface="Arial" charset="0"/>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solidFill>
                    <a:srgbClr val="000000"/>
                  </a:solidFill>
                  <a:cs typeface="Arial" charset="0"/>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solidFill>
                    <a:srgbClr val="000000"/>
                  </a:solidFill>
                  <a:cs typeface="Arial" charset="0"/>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solidFill>
                    <a:srgbClr val="000000"/>
                  </a:solidFill>
                  <a:cs typeface="Arial" charset="0"/>
                </a:endParaRPr>
              </a:p>
            </p:txBody>
          </p:sp>
          <p:sp>
            <p:nvSpPr>
              <p:cNvPr id="21" name="Freeform 17"/>
              <p:cNvSpPr>
                <a:spLocks/>
              </p:cNvSpPr>
              <p:nvPr/>
            </p:nvSpPr>
            <p:spPr bwMode="ltGray">
              <a:xfrm rot="-5400000">
                <a:off x="4070"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solidFill>
                    <a:srgbClr val="000000"/>
                  </a:solidFill>
                  <a:cs typeface="Arial" charset="0"/>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solidFill>
                    <a:srgbClr val="000000"/>
                  </a:solidFill>
                  <a:cs typeface="Arial" charset="0"/>
                </a:endParaRPr>
              </a:p>
            </p:txBody>
          </p:sp>
          <p:sp>
            <p:nvSpPr>
              <p:cNvPr id="23" name="Freeform 19"/>
              <p:cNvSpPr>
                <a:spLocks/>
              </p:cNvSpPr>
              <p:nvPr/>
            </p:nvSpPr>
            <p:spPr bwMode="ltGray">
              <a:xfrm rot="-5400000">
                <a:off x="4576"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solidFill>
                    <a:srgbClr val="000000"/>
                  </a:solidFill>
                  <a:cs typeface="Arial" charset="0"/>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solidFill>
                    <a:srgbClr val="000000"/>
                  </a:solidFill>
                  <a:cs typeface="Arial" charset="0"/>
                </a:endParaRPr>
              </a:p>
            </p:txBody>
          </p:sp>
          <p:sp>
            <p:nvSpPr>
              <p:cNvPr id="25" name="Freeform 21"/>
              <p:cNvSpPr>
                <a:spLocks/>
              </p:cNvSpPr>
              <p:nvPr/>
            </p:nvSpPr>
            <p:spPr bwMode="ltGray">
              <a:xfrm rot="-5400000">
                <a:off x="5076"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solidFill>
                    <a:srgbClr val="000000"/>
                  </a:solidFill>
                  <a:cs typeface="Arial" charset="0"/>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solidFill>
                    <a:srgbClr val="000000"/>
                  </a:solidFill>
                  <a:cs typeface="Arial" charset="0"/>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a:solidFill>
                  <a:srgbClr val="000000"/>
                </a:solidFill>
                <a:cs typeface="Arial" charset="0"/>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a:solidFill>
                  <a:srgbClr val="000000"/>
                </a:solidFill>
                <a:cs typeface="Arial" charset="0"/>
              </a:endParaRPr>
            </a:p>
          </p:txBody>
        </p:sp>
      </p:grpSp>
      <p:sp>
        <p:nvSpPr>
          <p:cNvPr id="4121"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B87D9DCB-3EB5-4D59-9E5D-F8ABE5494CEA}" type="slidenum">
              <a:rPr lang="en-US"/>
              <a:pPr>
                <a:defRPr/>
              </a:pPr>
              <a:t>‹#›</a:t>
            </a:fld>
            <a:endParaRPr lang="en-US"/>
          </a:p>
        </p:txBody>
      </p:sp>
    </p:spTree>
    <p:extLst>
      <p:ext uri="{BB962C8B-B14F-4D97-AF65-F5344CB8AC3E}">
        <p14:creationId xmlns:p14="http://schemas.microsoft.com/office/powerpoint/2010/main" val="131787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p:txBody>
          <a:bodyPr/>
          <a:lstStyle>
            <a:lvl1pPr>
              <a:defRPr/>
            </a:lvl1pPr>
          </a:lstStyle>
          <a:p>
            <a:pPr>
              <a:defRPr/>
            </a:pPr>
            <a:fld id="{166F02A3-2919-46EB-918A-6351E204CC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62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p:txBody>
          <a:bodyPr/>
          <a:lstStyle>
            <a:lvl1pPr>
              <a:defRPr/>
            </a:lvl1pPr>
          </a:lstStyle>
          <a:p>
            <a:pPr>
              <a:defRPr/>
            </a:pPr>
            <a:fld id="{BB724A35-BB29-4464-849F-F5E1BC89D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398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p:txBody>
          <a:bodyPr/>
          <a:lstStyle>
            <a:lvl1pPr>
              <a:defRPr/>
            </a:lvl1pPr>
          </a:lstStyle>
          <a:p>
            <a:pPr>
              <a:defRPr/>
            </a:pPr>
            <a:fld id="{05AA3F8B-E92A-4EF0-9478-9FB4C09FA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596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29"/>
          <p:cNvSpPr>
            <a:spLocks noGrp="1" noChangeArrowheads="1"/>
          </p:cNvSpPr>
          <p:nvPr>
            <p:ph type="sldNum" sz="quarter" idx="12"/>
          </p:nvPr>
        </p:nvSpPr>
        <p:spPr/>
        <p:txBody>
          <a:bodyPr/>
          <a:lstStyle>
            <a:lvl1pPr>
              <a:defRPr/>
            </a:lvl1pPr>
          </a:lstStyle>
          <a:p>
            <a:pPr>
              <a:defRPr/>
            </a:pPr>
            <a:fld id="{0317987A-0C3F-417B-ACBC-3D687676E5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36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29"/>
          <p:cNvSpPr>
            <a:spLocks noGrp="1" noChangeArrowheads="1"/>
          </p:cNvSpPr>
          <p:nvPr>
            <p:ph type="sldNum" sz="quarter" idx="12"/>
          </p:nvPr>
        </p:nvSpPr>
        <p:spPr/>
        <p:txBody>
          <a:bodyPr/>
          <a:lstStyle>
            <a:lvl1pPr>
              <a:defRPr/>
            </a:lvl1pPr>
          </a:lstStyle>
          <a:p>
            <a:pPr>
              <a:defRPr/>
            </a:pPr>
            <a:fld id="{DB16AFD4-6CC4-4974-A9B5-3F845FD058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510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29"/>
          <p:cNvSpPr>
            <a:spLocks noGrp="1" noChangeArrowheads="1"/>
          </p:cNvSpPr>
          <p:nvPr>
            <p:ph type="sldNum" sz="quarter" idx="12"/>
          </p:nvPr>
        </p:nvSpPr>
        <p:spPr/>
        <p:txBody>
          <a:bodyPr/>
          <a:lstStyle>
            <a:lvl1pPr>
              <a:defRPr/>
            </a:lvl1pPr>
          </a:lstStyle>
          <a:p>
            <a:pPr>
              <a:defRPr/>
            </a:pPr>
            <a:fld id="{F2B4804B-2483-400E-AFF4-6A7E9C9090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77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p:txBody>
          <a:bodyPr/>
          <a:lstStyle>
            <a:lvl1pPr>
              <a:defRPr/>
            </a:lvl1pPr>
          </a:lstStyle>
          <a:p>
            <a:pPr>
              <a:defRPr/>
            </a:pPr>
            <a:fld id="{5CD2575F-3B0F-47F2-B30F-1A9613C07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01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FB580475-3A0D-4003-B073-B6C30609EE77}" type="slidenum">
              <a:rPr lang="en-US"/>
              <a:pPr>
                <a:defRPr/>
              </a:pPr>
              <a:t>‹#›</a:t>
            </a:fld>
            <a:endParaRPr lang="en-US" dirty="0"/>
          </a:p>
        </p:txBody>
      </p:sp>
    </p:spTree>
    <p:extLst>
      <p:ext uri="{BB962C8B-B14F-4D97-AF65-F5344CB8AC3E}">
        <p14:creationId xmlns:p14="http://schemas.microsoft.com/office/powerpoint/2010/main" val="283650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p:txBody>
          <a:bodyPr/>
          <a:lstStyle>
            <a:lvl1pPr>
              <a:defRPr/>
            </a:lvl1pPr>
          </a:lstStyle>
          <a:p>
            <a:pPr>
              <a:defRPr/>
            </a:pPr>
            <a:fld id="{A6C7056B-301E-4FBB-B1D8-145185A67C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574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p:txBody>
          <a:bodyPr/>
          <a:lstStyle>
            <a:lvl1pPr>
              <a:defRPr/>
            </a:lvl1pPr>
          </a:lstStyle>
          <a:p>
            <a:pPr>
              <a:defRPr/>
            </a:pPr>
            <a:fld id="{6D0314A5-0FAF-47E2-B830-723BA2D518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76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p:txBody>
          <a:bodyPr/>
          <a:lstStyle>
            <a:lvl1pPr>
              <a:defRPr/>
            </a:lvl1pPr>
          </a:lstStyle>
          <a:p>
            <a:pPr>
              <a:defRPr/>
            </a:pPr>
            <a:fld id="{7C4A4F39-2790-4E8D-B70E-34CD4B8E1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5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0D2A74AA-951B-4446-842C-01DA329F6CA7}" type="slidenum">
              <a:rPr lang="en-US"/>
              <a:pPr>
                <a:defRPr/>
              </a:pPr>
              <a:t>‹#›</a:t>
            </a:fld>
            <a:endParaRPr lang="en-US" dirty="0"/>
          </a:p>
        </p:txBody>
      </p:sp>
    </p:spTree>
    <p:extLst>
      <p:ext uri="{BB962C8B-B14F-4D97-AF65-F5344CB8AC3E}">
        <p14:creationId xmlns:p14="http://schemas.microsoft.com/office/powerpoint/2010/main" val="192031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98DACA1C-0F80-437B-AF8B-E814A2F70DBE}" type="slidenum">
              <a:rPr lang="en-US"/>
              <a:pPr>
                <a:defRPr/>
              </a:pPr>
              <a:t>‹#›</a:t>
            </a:fld>
            <a:endParaRPr lang="en-US" dirty="0"/>
          </a:p>
        </p:txBody>
      </p:sp>
    </p:spTree>
    <p:extLst>
      <p:ext uri="{BB962C8B-B14F-4D97-AF65-F5344CB8AC3E}">
        <p14:creationId xmlns:p14="http://schemas.microsoft.com/office/powerpoint/2010/main" val="393229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dirty="0"/>
          </a:p>
        </p:txBody>
      </p:sp>
      <p:sp>
        <p:nvSpPr>
          <p:cNvPr id="8"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9"/>
          <p:cNvSpPr>
            <a:spLocks noGrp="1" noChangeArrowheads="1"/>
          </p:cNvSpPr>
          <p:nvPr>
            <p:ph type="sldNum" sz="quarter" idx="12"/>
          </p:nvPr>
        </p:nvSpPr>
        <p:spPr>
          <a:ln/>
        </p:spPr>
        <p:txBody>
          <a:bodyPr/>
          <a:lstStyle>
            <a:lvl1pPr>
              <a:defRPr/>
            </a:lvl1pPr>
          </a:lstStyle>
          <a:p>
            <a:pPr>
              <a:defRPr/>
            </a:pPr>
            <a:fld id="{BA64D574-0406-4205-A893-30CC825B9A84}" type="slidenum">
              <a:rPr lang="en-US"/>
              <a:pPr>
                <a:defRPr/>
              </a:pPr>
              <a:t>‹#›</a:t>
            </a:fld>
            <a:endParaRPr lang="en-US" dirty="0"/>
          </a:p>
        </p:txBody>
      </p:sp>
    </p:spTree>
    <p:extLst>
      <p:ext uri="{BB962C8B-B14F-4D97-AF65-F5344CB8AC3E}">
        <p14:creationId xmlns:p14="http://schemas.microsoft.com/office/powerpoint/2010/main" val="356456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ln/>
        </p:spPr>
        <p:txBody>
          <a:bodyPr/>
          <a:lstStyle>
            <a:lvl1pPr>
              <a:defRPr/>
            </a:lvl1pPr>
          </a:lstStyle>
          <a:p>
            <a:pPr>
              <a:defRPr/>
            </a:pPr>
            <a:fld id="{FCB51DE7-68C7-47D5-A63F-459CAC6CD978}" type="slidenum">
              <a:rPr lang="en-US"/>
              <a:pPr>
                <a:defRPr/>
              </a:pPr>
              <a:t>‹#›</a:t>
            </a:fld>
            <a:endParaRPr lang="en-US" dirty="0"/>
          </a:p>
        </p:txBody>
      </p:sp>
    </p:spTree>
    <p:extLst>
      <p:ext uri="{BB962C8B-B14F-4D97-AF65-F5344CB8AC3E}">
        <p14:creationId xmlns:p14="http://schemas.microsoft.com/office/powerpoint/2010/main" val="219941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dirty="0"/>
          </a:p>
        </p:txBody>
      </p:sp>
      <p:sp>
        <p:nvSpPr>
          <p:cNvPr id="3"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9"/>
          <p:cNvSpPr>
            <a:spLocks noGrp="1" noChangeArrowheads="1"/>
          </p:cNvSpPr>
          <p:nvPr>
            <p:ph type="sldNum" sz="quarter" idx="12"/>
          </p:nvPr>
        </p:nvSpPr>
        <p:spPr>
          <a:ln/>
        </p:spPr>
        <p:txBody>
          <a:bodyPr/>
          <a:lstStyle>
            <a:lvl1pPr>
              <a:defRPr/>
            </a:lvl1pPr>
          </a:lstStyle>
          <a:p>
            <a:pPr>
              <a:defRPr/>
            </a:pPr>
            <a:fld id="{15F4245A-BC96-4967-B9F1-8D53BF86B34F}" type="slidenum">
              <a:rPr lang="en-US"/>
              <a:pPr>
                <a:defRPr/>
              </a:pPr>
              <a:t>‹#›</a:t>
            </a:fld>
            <a:endParaRPr lang="en-US" dirty="0"/>
          </a:p>
        </p:txBody>
      </p:sp>
    </p:spTree>
    <p:extLst>
      <p:ext uri="{BB962C8B-B14F-4D97-AF65-F5344CB8AC3E}">
        <p14:creationId xmlns:p14="http://schemas.microsoft.com/office/powerpoint/2010/main" val="323594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DFA012E7-337F-47C9-A6B7-CD59834C3607}" type="slidenum">
              <a:rPr lang="en-US"/>
              <a:pPr>
                <a:defRPr/>
              </a:pPr>
              <a:t>‹#›</a:t>
            </a:fld>
            <a:endParaRPr lang="en-US" dirty="0"/>
          </a:p>
        </p:txBody>
      </p:sp>
    </p:spTree>
    <p:extLst>
      <p:ext uri="{BB962C8B-B14F-4D97-AF65-F5344CB8AC3E}">
        <p14:creationId xmlns:p14="http://schemas.microsoft.com/office/powerpoint/2010/main" val="28634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DAA06869-DC68-40AF-AF29-6BF2CCDBE51A}" type="slidenum">
              <a:rPr lang="en-US"/>
              <a:pPr>
                <a:defRPr/>
              </a:pPr>
              <a:t>‹#›</a:t>
            </a:fld>
            <a:endParaRPr lang="en-US" dirty="0"/>
          </a:p>
        </p:txBody>
      </p:sp>
    </p:spTree>
    <p:extLst>
      <p:ext uri="{BB962C8B-B14F-4D97-AF65-F5344CB8AC3E}">
        <p14:creationId xmlns:p14="http://schemas.microsoft.com/office/powerpoint/2010/main" val="83654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4763"/>
            <a:ext cx="1063625" cy="6858001"/>
            <a:chOff x="0" y="-3"/>
            <a:chExt cx="670" cy="4320"/>
          </a:xfrm>
        </p:grpSpPr>
        <p:grpSp>
          <p:nvGrpSpPr>
            <p:cNvPr id="4104" name="Group 3"/>
            <p:cNvGrpSpPr>
              <a:grpSpLocks/>
            </p:cNvGrpSpPr>
            <p:nvPr/>
          </p:nvGrpSpPr>
          <p:grpSpPr bwMode="auto">
            <a:xfrm rot="16200000" flipH="1">
              <a:off x="-1815" y="1838"/>
              <a:ext cx="4320" cy="638"/>
              <a:chOff x="-2" y="1562"/>
              <a:chExt cx="5762" cy="638"/>
            </a:xfrm>
          </p:grpSpPr>
          <p:sp>
            <p:nvSpPr>
              <p:cNvPr id="2" name="Freeform 4"/>
              <p:cNvSpPr>
                <a:spLocks/>
              </p:cNvSpPr>
              <p:nvPr/>
            </p:nvSpPr>
            <p:spPr bwMode="ltGray">
              <a:xfrm rot="-5400000">
                <a:off x="2556" y="-991"/>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dirty="0"/>
              </a:p>
            </p:txBody>
          </p:sp>
          <p:sp>
            <p:nvSpPr>
              <p:cNvPr id="30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p>
            </p:txBody>
          </p:sp>
          <p:sp>
            <p:nvSpPr>
              <p:cNvPr id="3078" name="Freeform 6"/>
              <p:cNvSpPr>
                <a:spLocks/>
              </p:cNvSpPr>
              <p:nvPr/>
            </p:nvSpPr>
            <p:spPr bwMode="ltGray">
              <a:xfrm rot="-5400000">
                <a:off x="978" y="1670"/>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dirty="0"/>
              </a:p>
            </p:txBody>
          </p:sp>
          <p:sp>
            <p:nvSpPr>
              <p:cNvPr id="3079" name="Freeform 7"/>
              <p:cNvSpPr>
                <a:spLocks/>
              </p:cNvSpPr>
              <p:nvPr/>
            </p:nvSpPr>
            <p:spPr bwMode="ltGray">
              <a:xfrm rot="-5400000">
                <a:off x="-61"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dirty="0"/>
              </a:p>
            </p:txBody>
          </p:sp>
          <p:sp>
            <p:nvSpPr>
              <p:cNvPr id="3"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dirty="0"/>
              </a:p>
            </p:txBody>
          </p:sp>
          <p:sp>
            <p:nvSpPr>
              <p:cNvPr id="3081" name="Freeform 9"/>
              <p:cNvSpPr>
                <a:spLocks/>
              </p:cNvSpPr>
              <p:nvPr/>
            </p:nvSpPr>
            <p:spPr bwMode="ltGray">
              <a:xfrm rot="-5400000">
                <a:off x="440"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3082" name="Freeform 10"/>
              <p:cNvSpPr>
                <a:spLocks/>
              </p:cNvSpPr>
              <p:nvPr/>
            </p:nvSpPr>
            <p:spPr bwMode="ltGray">
              <a:xfrm rot="-5400000">
                <a:off x="154" y="172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p>
            </p:txBody>
          </p:sp>
          <p:sp>
            <p:nvSpPr>
              <p:cNvPr id="3083" name="Freeform 11"/>
              <p:cNvSpPr>
                <a:spLocks/>
              </p:cNvSpPr>
              <p:nvPr/>
            </p:nvSpPr>
            <p:spPr bwMode="ltGray">
              <a:xfrm rot="-5400000">
                <a:off x="3205" y="1663"/>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p>
            </p:txBody>
          </p:sp>
          <p:sp>
            <p:nvSpPr>
              <p:cNvPr id="30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dirty="0"/>
              </a:p>
            </p:txBody>
          </p:sp>
          <p:sp>
            <p:nvSpPr>
              <p:cNvPr id="30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dirty="0"/>
              </a:p>
            </p:txBody>
          </p:sp>
          <p:sp>
            <p:nvSpPr>
              <p:cNvPr id="3086" name="Freeform 14"/>
              <p:cNvSpPr>
                <a:spLocks/>
              </p:cNvSpPr>
              <p:nvPr/>
            </p:nvSpPr>
            <p:spPr bwMode="ltGray">
              <a:xfrm rot="-5400000">
                <a:off x="2549"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dirty="0"/>
              </a:p>
            </p:txBody>
          </p:sp>
          <p:sp>
            <p:nvSpPr>
              <p:cNvPr id="30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3088" name="Freeform 16"/>
              <p:cNvSpPr>
                <a:spLocks/>
              </p:cNvSpPr>
              <p:nvPr/>
            </p:nvSpPr>
            <p:spPr bwMode="ltGray">
              <a:xfrm rot="-5400000">
                <a:off x="2041"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dirty="0"/>
              </a:p>
            </p:txBody>
          </p:sp>
          <p:sp>
            <p:nvSpPr>
              <p:cNvPr id="3089" name="Freeform 17"/>
              <p:cNvSpPr>
                <a:spLocks/>
              </p:cNvSpPr>
              <p:nvPr/>
            </p:nvSpPr>
            <p:spPr bwMode="ltGray">
              <a:xfrm rot="-5400000">
                <a:off x="407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dirty="0"/>
              </a:p>
            </p:txBody>
          </p:sp>
          <p:sp>
            <p:nvSpPr>
              <p:cNvPr id="3090" name="Freeform 18"/>
              <p:cNvSpPr>
                <a:spLocks/>
              </p:cNvSpPr>
              <p:nvPr/>
            </p:nvSpPr>
            <p:spPr bwMode="ltGray">
              <a:xfrm rot="-5400000">
                <a:off x="3729" y="1666"/>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dirty="0"/>
              </a:p>
            </p:txBody>
          </p:sp>
          <p:sp>
            <p:nvSpPr>
              <p:cNvPr id="3091" name="Freeform 19"/>
              <p:cNvSpPr>
                <a:spLocks/>
              </p:cNvSpPr>
              <p:nvPr/>
            </p:nvSpPr>
            <p:spPr bwMode="ltGray">
              <a:xfrm rot="-5400000">
                <a:off x="4576" y="174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dirty="0"/>
              </a:p>
            </p:txBody>
          </p:sp>
          <p:sp>
            <p:nvSpPr>
              <p:cNvPr id="3092" name="Freeform 20"/>
              <p:cNvSpPr>
                <a:spLocks/>
              </p:cNvSpPr>
              <p:nvPr/>
            </p:nvSpPr>
            <p:spPr bwMode="ltGray">
              <a:xfrm>
                <a:off x="5469" y="1560"/>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dirty="0"/>
              </a:p>
            </p:txBody>
          </p:sp>
          <p:sp>
            <p:nvSpPr>
              <p:cNvPr id="3093" name="Freeform 21"/>
              <p:cNvSpPr>
                <a:spLocks/>
              </p:cNvSpPr>
              <p:nvPr/>
            </p:nvSpPr>
            <p:spPr bwMode="ltGray">
              <a:xfrm rot="-5400000">
                <a:off x="5078" y="1690"/>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3094" name="Freeform 22"/>
              <p:cNvSpPr>
                <a:spLocks/>
              </p:cNvSpPr>
              <p:nvPr/>
            </p:nvSpPr>
            <p:spPr bwMode="ltGray">
              <a:xfrm rot="-5400000">
                <a:off x="4791" y="1717"/>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p>
            </p:txBody>
          </p:sp>
        </p:grpSp>
        <p:sp>
          <p:nvSpPr>
            <p:cNvPr id="30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US" dirty="0"/>
            </a:p>
          </p:txBody>
        </p:sp>
        <p:sp>
          <p:nvSpPr>
            <p:cNvPr id="30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dirty="0"/>
            </a:p>
          </p:txBody>
        </p:sp>
      </p:grpSp>
      <p:sp>
        <p:nvSpPr>
          <p:cNvPr id="4099"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dirty="0"/>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dirty="0"/>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D0DD4165-95F5-45E1-88CA-238CFB07CE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solidFill>
                    <a:srgbClr val="000000"/>
                  </a:solidFill>
                  <a:cs typeface="Arial" charset="0"/>
                </a:endParaRPr>
              </a:p>
            </p:txBody>
          </p:sp>
          <p:sp>
            <p:nvSpPr>
              <p:cNvPr id="30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solidFill>
                    <a:srgbClr val="000000"/>
                  </a:solidFill>
                  <a:cs typeface="Arial" charset="0"/>
                </a:endParaRPr>
              </a:p>
            </p:txBody>
          </p:sp>
          <p:sp>
            <p:nvSpPr>
              <p:cNvPr id="3078" name="Freeform 6"/>
              <p:cNvSpPr>
                <a:spLocks/>
              </p:cNvSpPr>
              <p:nvPr/>
            </p:nvSpPr>
            <p:spPr bwMode="ltGray">
              <a:xfrm rot="-5400000">
                <a:off x="964" y="1677"/>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solidFill>
                    <a:srgbClr val="000000"/>
                  </a:solidFill>
                  <a:cs typeface="Arial" charset="0"/>
                </a:endParaRPr>
              </a:p>
            </p:txBody>
          </p:sp>
          <p:sp>
            <p:nvSpPr>
              <p:cNvPr id="3079" name="Freeform 7"/>
              <p:cNvSpPr>
                <a:spLocks/>
              </p:cNvSpPr>
              <p:nvPr/>
            </p:nvSpPr>
            <p:spPr bwMode="ltGray">
              <a:xfrm rot="-5400000">
                <a:off x="-75" y="176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solidFill>
                    <a:srgbClr val="000000"/>
                  </a:solidFill>
                  <a:cs typeface="Arial" charset="0"/>
                </a:endParaRPr>
              </a:p>
            </p:txBody>
          </p:sp>
          <p:sp>
            <p:nvSpPr>
              <p:cNvPr id="308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solidFill>
                    <a:srgbClr val="000000"/>
                  </a:solidFill>
                  <a:cs typeface="Arial" charset="0"/>
                </a:endParaRPr>
              </a:p>
            </p:txBody>
          </p:sp>
          <p:sp>
            <p:nvSpPr>
              <p:cNvPr id="3081" name="Freeform 9"/>
              <p:cNvSpPr>
                <a:spLocks/>
              </p:cNvSpPr>
              <p:nvPr/>
            </p:nvSpPr>
            <p:spPr bwMode="ltGray">
              <a:xfrm rot="-5400000">
                <a:off x="431"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solidFill>
                    <a:srgbClr val="000000"/>
                  </a:solidFill>
                  <a:cs typeface="Arial" charset="0"/>
                </a:endParaRPr>
              </a:p>
            </p:txBody>
          </p:sp>
          <p:sp>
            <p:nvSpPr>
              <p:cNvPr id="3082" name="Freeform 10"/>
              <p:cNvSpPr>
                <a:spLocks/>
              </p:cNvSpPr>
              <p:nvPr/>
            </p:nvSpPr>
            <p:spPr bwMode="ltGray">
              <a:xfrm rot="-5400000">
                <a:off x="144"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solidFill>
                    <a:srgbClr val="000000"/>
                  </a:solidFill>
                  <a:cs typeface="Arial" charset="0"/>
                </a:endParaRPr>
              </a:p>
            </p:txBody>
          </p:sp>
          <p:sp>
            <p:nvSpPr>
              <p:cNvPr id="3083" name="Freeform 11"/>
              <p:cNvSpPr>
                <a:spLocks/>
              </p:cNvSpPr>
              <p:nvPr/>
            </p:nvSpPr>
            <p:spPr bwMode="ltGray">
              <a:xfrm rot="-5400000">
                <a:off x="3187" y="1656"/>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solidFill>
                    <a:srgbClr val="000000"/>
                  </a:solidFill>
                  <a:cs typeface="Arial" charset="0"/>
                </a:endParaRPr>
              </a:p>
            </p:txBody>
          </p:sp>
          <p:sp>
            <p:nvSpPr>
              <p:cNvPr id="30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solidFill>
                    <a:srgbClr val="000000"/>
                  </a:solidFill>
                  <a:cs typeface="Arial" charset="0"/>
                </a:endParaRPr>
              </a:p>
            </p:txBody>
          </p:sp>
          <p:sp>
            <p:nvSpPr>
              <p:cNvPr id="30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solidFill>
                    <a:srgbClr val="000000"/>
                  </a:solidFill>
                  <a:cs typeface="Arial" charset="0"/>
                </a:endParaRPr>
              </a:p>
            </p:txBody>
          </p:sp>
          <p:sp>
            <p:nvSpPr>
              <p:cNvPr id="3086" name="Freeform 14"/>
              <p:cNvSpPr>
                <a:spLocks/>
              </p:cNvSpPr>
              <p:nvPr/>
            </p:nvSpPr>
            <p:spPr bwMode="ltGray">
              <a:xfrm rot="-5400000">
                <a:off x="2540"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solidFill>
                    <a:srgbClr val="000000"/>
                  </a:solidFill>
                  <a:cs typeface="Arial" charset="0"/>
                </a:endParaRPr>
              </a:p>
            </p:txBody>
          </p:sp>
          <p:sp>
            <p:nvSpPr>
              <p:cNvPr id="30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solidFill>
                    <a:srgbClr val="000000"/>
                  </a:solidFill>
                  <a:cs typeface="Arial" charset="0"/>
                </a:endParaRPr>
              </a:p>
            </p:txBody>
          </p:sp>
          <p:sp>
            <p:nvSpPr>
              <p:cNvPr id="3088" name="Freeform 16"/>
              <p:cNvSpPr>
                <a:spLocks/>
              </p:cNvSpPr>
              <p:nvPr/>
            </p:nvSpPr>
            <p:spPr bwMode="ltGray">
              <a:xfrm rot="-5400000">
                <a:off x="2031"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solidFill>
                    <a:srgbClr val="000000"/>
                  </a:solidFill>
                  <a:cs typeface="Arial" charset="0"/>
                </a:endParaRPr>
              </a:p>
            </p:txBody>
          </p:sp>
          <p:sp>
            <p:nvSpPr>
              <p:cNvPr id="3089" name="Freeform 17"/>
              <p:cNvSpPr>
                <a:spLocks/>
              </p:cNvSpPr>
              <p:nvPr/>
            </p:nvSpPr>
            <p:spPr bwMode="ltGray">
              <a:xfrm rot="-5400000">
                <a:off x="4055" y="165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solidFill>
                    <a:srgbClr val="000000"/>
                  </a:solidFill>
                  <a:cs typeface="Arial" charset="0"/>
                </a:endParaRPr>
              </a:p>
            </p:txBody>
          </p:sp>
          <p:sp>
            <p:nvSpPr>
              <p:cNvPr id="3090" name="Freeform 18"/>
              <p:cNvSpPr>
                <a:spLocks/>
              </p:cNvSpPr>
              <p:nvPr/>
            </p:nvSpPr>
            <p:spPr bwMode="ltGray">
              <a:xfrm rot="-5400000">
                <a:off x="3701" y="1659"/>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solidFill>
                    <a:srgbClr val="000000"/>
                  </a:solidFill>
                  <a:cs typeface="Arial" charset="0"/>
                </a:endParaRPr>
              </a:p>
            </p:txBody>
          </p:sp>
          <p:sp>
            <p:nvSpPr>
              <p:cNvPr id="3091" name="Freeform 19"/>
              <p:cNvSpPr>
                <a:spLocks/>
              </p:cNvSpPr>
              <p:nvPr/>
            </p:nvSpPr>
            <p:spPr bwMode="ltGray">
              <a:xfrm rot="-5400000">
                <a:off x="4548" y="173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solidFill>
                    <a:srgbClr val="000000"/>
                  </a:solidFill>
                  <a:cs typeface="Arial" charset="0"/>
                </a:endParaRPr>
              </a:p>
            </p:txBody>
          </p:sp>
          <p:sp>
            <p:nvSpPr>
              <p:cNvPr id="3092" name="Freeform 20"/>
              <p:cNvSpPr>
                <a:spLocks/>
              </p:cNvSpPr>
              <p:nvPr/>
            </p:nvSpPr>
            <p:spPr bwMode="ltGray">
              <a:xfrm>
                <a:off x="5469" y="1553"/>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solidFill>
                    <a:srgbClr val="000000"/>
                  </a:solidFill>
                  <a:cs typeface="Arial" charset="0"/>
                </a:endParaRPr>
              </a:p>
            </p:txBody>
          </p:sp>
          <p:sp>
            <p:nvSpPr>
              <p:cNvPr id="3093" name="Freeform 21"/>
              <p:cNvSpPr>
                <a:spLocks/>
              </p:cNvSpPr>
              <p:nvPr/>
            </p:nvSpPr>
            <p:spPr bwMode="ltGray">
              <a:xfrm rot="-5400000">
                <a:off x="5067" y="1677"/>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solidFill>
                    <a:srgbClr val="000000"/>
                  </a:solidFill>
                  <a:cs typeface="Arial" charset="0"/>
                </a:endParaRPr>
              </a:p>
            </p:txBody>
          </p:sp>
          <p:sp>
            <p:nvSpPr>
              <p:cNvPr id="3094" name="Freeform 22"/>
              <p:cNvSpPr>
                <a:spLocks/>
              </p:cNvSpPr>
              <p:nvPr/>
            </p:nvSpPr>
            <p:spPr bwMode="ltGray">
              <a:xfrm rot="-5400000">
                <a:off x="4772" y="1703"/>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solidFill>
                    <a:srgbClr val="000000"/>
                  </a:solidFill>
                  <a:cs typeface="Arial" charset="0"/>
                </a:endParaRPr>
              </a:p>
            </p:txBody>
          </p:sp>
        </p:grpSp>
        <p:sp>
          <p:nvSpPr>
            <p:cNvPr id="30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US">
                <a:solidFill>
                  <a:srgbClr val="000000"/>
                </a:solidFill>
                <a:cs typeface="Arial" charset="0"/>
              </a:endParaRPr>
            </a:p>
          </p:txBody>
        </p:sp>
        <p:sp>
          <p:nvSpPr>
            <p:cNvPr id="30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a:solidFill>
                  <a:srgbClr val="000000"/>
                </a:solidFill>
                <a:cs typeface="Arial" charset="0"/>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cs typeface="+mn-cs"/>
              </a:defRPr>
            </a:lvl1pPr>
          </a:lstStyle>
          <a:p>
            <a:pPr>
              <a:defRPr/>
            </a:pPr>
            <a:endParaRPr lang="en-US">
              <a:solidFill>
                <a:srgbClr val="000000"/>
              </a:solidFill>
            </a:endParaRPr>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cs typeface="+mn-cs"/>
              </a:defRPr>
            </a:lvl1pPr>
          </a:lstStyle>
          <a:p>
            <a:pPr>
              <a:defRPr/>
            </a:pPr>
            <a:endParaRPr lang="en-US">
              <a:solidFill>
                <a:srgbClr val="000000"/>
              </a:solidFill>
            </a:endParaRPr>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cs typeface="+mn-cs"/>
              </a:defRPr>
            </a:lvl1pPr>
          </a:lstStyle>
          <a:p>
            <a:pPr>
              <a:defRPr/>
            </a:pPr>
            <a:fld id="{F97BAF0F-505C-47EB-A769-E3BE89655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1302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oleObject" Target="../embeddings/oleObject5.bin"/><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00313" y="1211204"/>
            <a:ext cx="50006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1149350" y="263525"/>
            <a:ext cx="6499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sz="4400" dirty="0">
                <a:solidFill>
                  <a:schemeClr val="tx2"/>
                </a:solidFill>
              </a:rPr>
              <a:t>Why Brains Are Ugly </a:t>
            </a:r>
          </a:p>
        </p:txBody>
      </p:sp>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362" name="Group 10"/>
          <p:cNvGrpSpPr>
            <a:grpSpLocks/>
          </p:cNvGrpSpPr>
          <p:nvPr/>
        </p:nvGrpSpPr>
        <p:grpSpPr bwMode="auto">
          <a:xfrm>
            <a:off x="0" y="1347788"/>
            <a:ext cx="9144000" cy="5027614"/>
            <a:chOff x="1588" y="356136"/>
            <a:chExt cx="9144000" cy="5027030"/>
          </a:xfrm>
        </p:grpSpPr>
        <p:grpSp>
          <p:nvGrpSpPr>
            <p:cNvPr id="15366" name="Group 61"/>
            <p:cNvGrpSpPr>
              <a:grpSpLocks/>
            </p:cNvGrpSpPr>
            <p:nvPr/>
          </p:nvGrpSpPr>
          <p:grpSpPr bwMode="auto">
            <a:xfrm>
              <a:off x="1588" y="3016203"/>
              <a:ext cx="9144000" cy="2366963"/>
              <a:chOff x="0" y="673"/>
              <a:chExt cx="5760" cy="1491"/>
            </a:xfrm>
          </p:grpSpPr>
          <p:pic>
            <p:nvPicPr>
              <p:cNvPr id="1536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49750"/>
              <a:stretch>
                <a:fillRect/>
              </a:stretch>
            </p:blipFill>
            <p:spPr bwMode="auto">
              <a:xfrm rot="-5400000">
                <a:off x="2142" y="-1469"/>
                <a:ext cx="1476"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Freeform 55"/>
              <p:cNvSpPr>
                <a:spLocks/>
              </p:cNvSpPr>
              <p:nvPr/>
            </p:nvSpPr>
            <p:spPr bwMode="auto">
              <a:xfrm>
                <a:off x="943" y="1830"/>
                <a:ext cx="4775" cy="140"/>
              </a:xfrm>
              <a:custGeom>
                <a:avLst/>
                <a:gdLst>
                  <a:gd name="T0" fmla="*/ 0 w 4775"/>
                  <a:gd name="T1" fmla="*/ 140 h 140"/>
                  <a:gd name="T2" fmla="*/ 451 w 4775"/>
                  <a:gd name="T3" fmla="*/ 40 h 140"/>
                  <a:gd name="T4" fmla="*/ 1879 w 4775"/>
                  <a:gd name="T5" fmla="*/ 6 h 140"/>
                  <a:gd name="T6" fmla="*/ 3131 w 4775"/>
                  <a:gd name="T7" fmla="*/ 73 h 140"/>
                  <a:gd name="T8" fmla="*/ 4500 w 4775"/>
                  <a:gd name="T9" fmla="*/ 123 h 140"/>
                  <a:gd name="T10" fmla="*/ 4775 w 4775"/>
                  <a:gd name="T11" fmla="*/ 131 h 140"/>
                  <a:gd name="T12" fmla="*/ 0 60000 65536"/>
                  <a:gd name="T13" fmla="*/ 0 60000 65536"/>
                  <a:gd name="T14" fmla="*/ 0 60000 65536"/>
                  <a:gd name="T15" fmla="*/ 0 60000 65536"/>
                  <a:gd name="T16" fmla="*/ 0 60000 65536"/>
                  <a:gd name="T17" fmla="*/ 0 60000 65536"/>
                  <a:gd name="T18" fmla="*/ 0 w 4775"/>
                  <a:gd name="T19" fmla="*/ 0 h 140"/>
                  <a:gd name="T20" fmla="*/ 4775 w 477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4775" h="140">
                    <a:moveTo>
                      <a:pt x="0" y="140"/>
                    </a:moveTo>
                    <a:cubicBezTo>
                      <a:pt x="69" y="101"/>
                      <a:pt x="138" y="62"/>
                      <a:pt x="451" y="40"/>
                    </a:cubicBezTo>
                    <a:cubicBezTo>
                      <a:pt x="764" y="18"/>
                      <a:pt x="1432" y="0"/>
                      <a:pt x="1879" y="6"/>
                    </a:cubicBezTo>
                    <a:cubicBezTo>
                      <a:pt x="2326" y="12"/>
                      <a:pt x="2694" y="54"/>
                      <a:pt x="3131" y="73"/>
                    </a:cubicBezTo>
                    <a:cubicBezTo>
                      <a:pt x="3568" y="92"/>
                      <a:pt x="4226" y="113"/>
                      <a:pt x="4500" y="123"/>
                    </a:cubicBezTo>
                    <a:cubicBezTo>
                      <a:pt x="4774" y="133"/>
                      <a:pt x="4774" y="132"/>
                      <a:pt x="4775" y="131"/>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0" name="Text Box 57"/>
              <p:cNvSpPr txBox="1">
                <a:spLocks noChangeArrowheads="1"/>
              </p:cNvSpPr>
              <p:nvPr/>
            </p:nvSpPr>
            <p:spPr bwMode="auto">
              <a:xfrm>
                <a:off x="1959" y="1571"/>
                <a:ext cx="20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S </a:t>
                </a:r>
                <a:r>
                  <a:rPr lang="en-US" dirty="0"/>
                  <a:t>e n s o r </a:t>
                </a:r>
                <a:r>
                  <a:rPr lang="en-US" dirty="0" smtClean="0"/>
                  <a:t>y – D o r s a l </a:t>
                </a:r>
                <a:endParaRPr lang="en-US" dirty="0"/>
              </a:p>
            </p:txBody>
          </p:sp>
          <p:sp>
            <p:nvSpPr>
              <p:cNvPr id="15371" name="Text Box 58"/>
              <p:cNvSpPr txBox="1">
                <a:spLocks noChangeArrowheads="1"/>
              </p:cNvSpPr>
              <p:nvPr/>
            </p:nvSpPr>
            <p:spPr bwMode="auto">
              <a:xfrm>
                <a:off x="1959" y="1873"/>
                <a:ext cx="19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M </a:t>
                </a:r>
                <a:r>
                  <a:rPr lang="en-US" dirty="0"/>
                  <a:t>o t o </a:t>
                </a:r>
                <a:r>
                  <a:rPr lang="en-US" dirty="0" smtClean="0"/>
                  <a:t>r – V e n t r a l </a:t>
                </a:r>
                <a:endParaRPr lang="en-US" dirty="0"/>
              </a:p>
            </p:txBody>
          </p:sp>
          <p:sp>
            <p:nvSpPr>
              <p:cNvPr id="15372" name="Text Box 59"/>
              <p:cNvSpPr txBox="1">
                <a:spLocks noChangeArrowheads="1"/>
              </p:cNvSpPr>
              <p:nvPr/>
            </p:nvSpPr>
            <p:spPr bwMode="auto">
              <a:xfrm>
                <a:off x="992" y="1901"/>
                <a:ext cx="9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Hypothalamus</a:t>
                </a:r>
              </a:p>
            </p:txBody>
          </p:sp>
          <p:sp>
            <p:nvSpPr>
              <p:cNvPr id="15373" name="Text Box 60"/>
              <p:cNvSpPr txBox="1">
                <a:spLocks noChangeArrowheads="1"/>
              </p:cNvSpPr>
              <p:nvPr/>
            </p:nvSpPr>
            <p:spPr bwMode="auto">
              <a:xfrm>
                <a:off x="1208" y="1588"/>
                <a:ext cx="6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t>Thalamus</a:t>
                </a:r>
              </a:p>
            </p:txBody>
          </p:sp>
        </p:grpSp>
        <p:pic>
          <p:nvPicPr>
            <p:cNvPr id="15367" name="Picture 62" descr="j03974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87588" y="356136"/>
              <a:ext cx="45561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 Box 15"/>
          <p:cNvSpPr txBox="1">
            <a:spLocks noChangeArrowheads="1"/>
          </p:cNvSpPr>
          <p:nvPr/>
        </p:nvSpPr>
        <p:spPr bwMode="auto">
          <a:xfrm>
            <a:off x="0" y="4667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dirty="0">
                <a:latin typeface="Arial" charset="0"/>
              </a:rPr>
              <a:t>The Brainstem has a simple dorsal/ventral organization</a:t>
            </a:r>
          </a:p>
        </p:txBody>
      </p:sp>
      <p:sp>
        <p:nvSpPr>
          <p:cNvPr id="14" name="TextBox 13"/>
          <p:cNvSpPr txBox="1"/>
          <p:nvPr/>
        </p:nvSpPr>
        <p:spPr>
          <a:xfrm>
            <a:off x="4573588" y="2382838"/>
            <a:ext cx="982662" cy="400050"/>
          </a:xfrm>
          <a:prstGeom prst="rect">
            <a:avLst/>
          </a:prstGeom>
          <a:noFill/>
        </p:spPr>
        <p:txBody>
          <a:bodyPr wrap="none">
            <a:spAutoFit/>
          </a:bodyPr>
          <a:lstStyle/>
          <a:p>
            <a:pPr>
              <a:defRPr/>
            </a:pPr>
            <a:r>
              <a:rPr lang="en-US" sz="2000" b="1" dirty="0">
                <a:latin typeface="+mn-lt"/>
              </a:rPr>
              <a:t>Dorsal</a:t>
            </a:r>
          </a:p>
        </p:txBody>
      </p:sp>
      <p:sp>
        <p:nvSpPr>
          <p:cNvPr id="15" name="TextBox 14"/>
          <p:cNvSpPr txBox="1"/>
          <p:nvPr/>
        </p:nvSpPr>
        <p:spPr>
          <a:xfrm>
            <a:off x="4545013" y="3076575"/>
            <a:ext cx="1039812" cy="400050"/>
          </a:xfrm>
          <a:prstGeom prst="rect">
            <a:avLst/>
          </a:prstGeom>
          <a:noFill/>
        </p:spPr>
        <p:txBody>
          <a:bodyPr wrap="none">
            <a:spAutoFit/>
          </a:bodyPr>
          <a:lstStyle/>
          <a:p>
            <a:pPr>
              <a:defRPr/>
            </a:pPr>
            <a:r>
              <a:rPr lang="en-US" sz="2000" b="1" dirty="0">
                <a:latin typeface="+mn-lt"/>
              </a:rPr>
              <a:t>Ventral</a:t>
            </a:r>
          </a:p>
        </p:txBody>
      </p:sp>
      <p:grpSp>
        <p:nvGrpSpPr>
          <p:cNvPr id="4" name="Group 3"/>
          <p:cNvGrpSpPr/>
          <p:nvPr/>
        </p:nvGrpSpPr>
        <p:grpSpPr>
          <a:xfrm>
            <a:off x="6829426" y="2846388"/>
            <a:ext cx="2349500" cy="2524323"/>
            <a:chOff x="6819900" y="1016795"/>
            <a:chExt cx="2349500" cy="2524323"/>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6132" y="1016795"/>
              <a:ext cx="1629568" cy="1629568"/>
            </a:xfrm>
            <a:prstGeom prst="rect">
              <a:avLst/>
            </a:prstGeom>
            <a:ln>
              <a:noFill/>
            </a:ln>
            <a:effectLst>
              <a:outerShdw blurRad="190500" algn="tl" rotWithShape="0">
                <a:srgbClr val="000000">
                  <a:alpha val="70000"/>
                </a:srgbClr>
              </a:outerShdw>
            </a:effectLst>
          </p:spPr>
        </p:pic>
        <p:sp>
          <p:nvSpPr>
            <p:cNvPr id="3" name="TextBox 2"/>
            <p:cNvSpPr txBox="1"/>
            <p:nvPr/>
          </p:nvSpPr>
          <p:spPr>
            <a:xfrm>
              <a:off x="6819900" y="2617788"/>
              <a:ext cx="2349500" cy="923330"/>
            </a:xfrm>
            <a:prstGeom prst="rect">
              <a:avLst/>
            </a:prstGeom>
            <a:noFill/>
          </p:spPr>
          <p:txBody>
            <a:bodyPr wrap="square" rtlCol="0">
              <a:spAutoFit/>
            </a:bodyPr>
            <a:lstStyle/>
            <a:p>
              <a:pPr algn="ctr"/>
              <a:r>
                <a:rPr lang="en-US" sz="1800" dirty="0" smtClean="0"/>
                <a:t>When they are sick,</a:t>
              </a:r>
            </a:p>
            <a:p>
              <a:pPr algn="ctr"/>
              <a:r>
                <a:rPr lang="en-US" sz="1800" b="1" dirty="0" smtClean="0"/>
                <a:t>S</a:t>
              </a:r>
              <a:r>
                <a:rPr lang="en-US" sz="1800" dirty="0" smtClean="0"/>
                <a:t>ome </a:t>
              </a:r>
              <a:r>
                <a:rPr lang="en-US" sz="1800" b="1" dirty="0" smtClean="0"/>
                <a:t>D</a:t>
              </a:r>
              <a:r>
                <a:rPr lang="en-US" sz="1800" dirty="0" smtClean="0"/>
                <a:t>ogs</a:t>
              </a:r>
            </a:p>
            <a:p>
              <a:pPr algn="ctr"/>
              <a:r>
                <a:rPr lang="en-US" sz="1800" b="1" dirty="0" smtClean="0"/>
                <a:t>M</a:t>
              </a:r>
              <a:r>
                <a:rPr lang="en-US" sz="1800" dirty="0" smtClean="0"/>
                <a:t>ight </a:t>
              </a:r>
              <a:r>
                <a:rPr lang="en-US" sz="1800" b="1" dirty="0" smtClean="0"/>
                <a:t>V</a:t>
              </a:r>
              <a:r>
                <a:rPr lang="en-US" sz="1800" dirty="0" smtClean="0"/>
                <a:t>omit</a:t>
              </a:r>
              <a:endParaRPr lang="en-US" sz="1800" dirty="0"/>
            </a:p>
          </p:txBody>
        </p:sp>
      </p:grpSp>
      <p:sp>
        <p:nvSpPr>
          <p:cNvPr id="17" name="Text Box 15"/>
          <p:cNvSpPr txBox="1">
            <a:spLocks noChangeArrowheads="1"/>
          </p:cNvSpPr>
          <p:nvPr/>
        </p:nvSpPr>
        <p:spPr bwMode="auto">
          <a:xfrm>
            <a:off x="9526" y="6413502"/>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b="1" dirty="0" smtClean="0">
                <a:latin typeface="Arial" charset="0"/>
              </a:rPr>
              <a:t>Note the two sub-divisions of the diencephalon:  Thalamus and Hypothalamus</a:t>
            </a:r>
            <a:endParaRPr lang="en-US" sz="1800" b="1" dirty="0">
              <a:latin typeface="Arial"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860675" y="0"/>
            <a:ext cx="4249738" cy="6858000"/>
            <a:chOff x="0" y="0"/>
            <a:chExt cx="2677" cy="4320"/>
          </a:xfrm>
        </p:grpSpPr>
        <p:grpSp>
          <p:nvGrpSpPr>
            <p:cNvPr id="16434" name="Group 4"/>
            <p:cNvGrpSpPr>
              <a:grpSpLocks/>
            </p:cNvGrpSpPr>
            <p:nvPr/>
          </p:nvGrpSpPr>
          <p:grpSpPr bwMode="auto">
            <a:xfrm>
              <a:off x="0" y="0"/>
              <a:ext cx="2677" cy="4320"/>
              <a:chOff x="0" y="0"/>
              <a:chExt cx="2677" cy="4320"/>
            </a:xfrm>
          </p:grpSpPr>
          <p:grpSp>
            <p:nvGrpSpPr>
              <p:cNvPr id="16436" name="Group 5"/>
              <p:cNvGrpSpPr>
                <a:grpSpLocks/>
              </p:cNvGrpSpPr>
              <p:nvPr/>
            </p:nvGrpSpPr>
            <p:grpSpPr bwMode="auto">
              <a:xfrm>
                <a:off x="0" y="0"/>
                <a:ext cx="2677" cy="4320"/>
                <a:chOff x="0" y="0"/>
                <a:chExt cx="2677" cy="4320"/>
              </a:xfrm>
            </p:grpSpPr>
            <p:sp>
              <p:nvSpPr>
                <p:cNvPr id="16438" name="Rectangle 6"/>
                <p:cNvSpPr>
                  <a:spLocks noChangeArrowheads="1"/>
                </p:cNvSpPr>
                <p:nvPr/>
              </p:nvSpPr>
              <p:spPr bwMode="auto">
                <a:xfrm>
                  <a:off x="0" y="0"/>
                  <a:ext cx="2677"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bg1"/>
                    </a:solidFill>
                  </a:endParaRPr>
                </a:p>
              </p:txBody>
            </p:sp>
            <p:pic>
              <p:nvPicPr>
                <p:cNvPr id="1643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 y="0"/>
                  <a:ext cx="220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37" name="Text Box 8"/>
              <p:cNvSpPr txBox="1">
                <a:spLocks noChangeArrowheads="1"/>
              </p:cNvSpPr>
              <p:nvPr/>
            </p:nvSpPr>
            <p:spPr bwMode="auto">
              <a:xfrm>
                <a:off x="88" y="3037"/>
                <a:ext cx="52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latin typeface="Arial" charset="0"/>
                  </a:rPr>
                  <a:t>Rat</a:t>
                </a:r>
              </a:p>
              <a:p>
                <a:pPr algn="ctr"/>
                <a:r>
                  <a:rPr lang="en-US" b="1">
                    <a:latin typeface="Arial" charset="0"/>
                  </a:rPr>
                  <a:t>CNS</a:t>
                </a:r>
              </a:p>
            </p:txBody>
          </p:sp>
        </p:grpSp>
        <p:sp>
          <p:nvSpPr>
            <p:cNvPr id="16435" name="Text Box 9"/>
            <p:cNvSpPr txBox="1">
              <a:spLocks noChangeArrowheads="1"/>
            </p:cNvSpPr>
            <p:nvPr/>
          </p:nvSpPr>
          <p:spPr bwMode="auto">
            <a:xfrm>
              <a:off x="2233" y="3028"/>
              <a:ext cx="11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sz="1600">
                <a:latin typeface="Arial" charset="0"/>
              </a:endParaRPr>
            </a:p>
            <a:p>
              <a:pPr algn="r"/>
              <a:endParaRPr lang="en-US" sz="1600">
                <a:latin typeface="Arial" charset="0"/>
              </a:endParaRPr>
            </a:p>
          </p:txBody>
        </p:sp>
      </p:grpSp>
      <p:sp>
        <p:nvSpPr>
          <p:cNvPr id="139274" name="Text Box 10"/>
          <p:cNvSpPr txBox="1">
            <a:spLocks noChangeArrowheads="1"/>
          </p:cNvSpPr>
          <p:nvPr/>
        </p:nvSpPr>
        <p:spPr bwMode="auto">
          <a:xfrm>
            <a:off x="6055520" y="-107097"/>
            <a:ext cx="3143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dirty="0"/>
              <a:t>Telencephalon</a:t>
            </a:r>
          </a:p>
          <a:p>
            <a:r>
              <a:rPr lang="en-US" sz="1600" b="1" dirty="0" smtClean="0">
                <a:solidFill>
                  <a:srgbClr val="FF0000"/>
                </a:solidFill>
                <a:latin typeface="Arial" charset="0"/>
              </a:rPr>
              <a:t>Stimulus (what</a:t>
            </a:r>
            <a:r>
              <a:rPr lang="en-US" sz="1600" b="1" dirty="0" smtClean="0">
                <a:solidFill>
                  <a:srgbClr val="FF0000"/>
                </a:solidFill>
                <a:latin typeface="Arial" charset="0"/>
              </a:rPr>
              <a:t>), </a:t>
            </a:r>
            <a:r>
              <a:rPr lang="en-US" sz="1600" b="1" dirty="0">
                <a:solidFill>
                  <a:schemeClr val="accent6"/>
                </a:solidFill>
                <a:latin typeface="Arial" charset="0"/>
              </a:rPr>
              <a:t>motor control</a:t>
            </a:r>
            <a:endParaRPr lang="en-US" sz="3200" dirty="0">
              <a:solidFill>
                <a:schemeClr val="accent6"/>
              </a:solidFill>
            </a:endParaRPr>
          </a:p>
        </p:txBody>
      </p:sp>
      <p:sp>
        <p:nvSpPr>
          <p:cNvPr id="139275" name="Text Box 11"/>
          <p:cNvSpPr txBox="1">
            <a:spLocks noChangeArrowheads="1"/>
          </p:cNvSpPr>
          <p:nvPr/>
        </p:nvSpPr>
        <p:spPr bwMode="auto">
          <a:xfrm>
            <a:off x="6813551" y="1232248"/>
            <a:ext cx="18854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dirty="0"/>
              <a:t>Thalamus</a:t>
            </a:r>
          </a:p>
          <a:p>
            <a:r>
              <a:rPr lang="en-US" sz="1600" b="1" dirty="0">
                <a:solidFill>
                  <a:srgbClr val="FF0000"/>
                </a:solidFill>
                <a:latin typeface="Arial" charset="0"/>
              </a:rPr>
              <a:t>relay, </a:t>
            </a:r>
            <a:r>
              <a:rPr lang="en-US" sz="1600" b="1" dirty="0" smtClean="0">
                <a:solidFill>
                  <a:srgbClr val="7030A0"/>
                </a:solidFill>
                <a:latin typeface="Arial" charset="0"/>
              </a:rPr>
              <a:t>feedback</a:t>
            </a:r>
          </a:p>
          <a:p>
            <a:r>
              <a:rPr lang="en-US" sz="1600" b="1" dirty="0" smtClean="0">
                <a:solidFill>
                  <a:srgbClr val="FF0000"/>
                </a:solidFill>
                <a:latin typeface="Arial" charset="0"/>
              </a:rPr>
              <a:t>(except olfaction)</a:t>
            </a:r>
            <a:endParaRPr lang="en-US" sz="3200" dirty="0">
              <a:solidFill>
                <a:srgbClr val="FF0000"/>
              </a:solidFill>
            </a:endParaRPr>
          </a:p>
        </p:txBody>
      </p:sp>
      <p:sp>
        <p:nvSpPr>
          <p:cNvPr id="139276" name="Text Box 12"/>
          <p:cNvSpPr txBox="1">
            <a:spLocks noChangeArrowheads="1"/>
          </p:cNvSpPr>
          <p:nvPr/>
        </p:nvSpPr>
        <p:spPr bwMode="auto">
          <a:xfrm>
            <a:off x="6677025" y="4440238"/>
            <a:ext cx="23098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dirty="0"/>
              <a:t>Spinal Cord</a:t>
            </a:r>
          </a:p>
          <a:p>
            <a:r>
              <a:rPr lang="en-US" sz="1600" b="1" dirty="0">
                <a:latin typeface="Arial" charset="0"/>
              </a:rPr>
              <a:t>reflexes, </a:t>
            </a:r>
            <a:r>
              <a:rPr lang="en-US" sz="1600" b="1" dirty="0">
                <a:solidFill>
                  <a:srgbClr val="FF0000"/>
                </a:solidFill>
                <a:latin typeface="Arial" charset="0"/>
              </a:rPr>
              <a:t>input</a:t>
            </a:r>
            <a:r>
              <a:rPr lang="en-US" sz="1600" b="1" dirty="0">
                <a:latin typeface="Arial" charset="0"/>
              </a:rPr>
              <a:t>, </a:t>
            </a:r>
            <a:r>
              <a:rPr lang="en-US" sz="1600" b="1" dirty="0">
                <a:solidFill>
                  <a:schemeClr val="accent6"/>
                </a:solidFill>
                <a:latin typeface="Arial" charset="0"/>
              </a:rPr>
              <a:t>output</a:t>
            </a:r>
            <a:endParaRPr lang="en-US" sz="3200" dirty="0">
              <a:solidFill>
                <a:schemeClr val="accent6"/>
              </a:solidFill>
            </a:endParaRPr>
          </a:p>
        </p:txBody>
      </p:sp>
      <p:sp>
        <p:nvSpPr>
          <p:cNvPr id="139277" name="Text Box 13"/>
          <p:cNvSpPr txBox="1">
            <a:spLocks noChangeArrowheads="1"/>
          </p:cNvSpPr>
          <p:nvPr/>
        </p:nvSpPr>
        <p:spPr bwMode="auto">
          <a:xfrm>
            <a:off x="6813551" y="2619147"/>
            <a:ext cx="21732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dirty="0"/>
              <a:t>Midbrain</a:t>
            </a:r>
          </a:p>
          <a:p>
            <a:r>
              <a:rPr lang="en-US" sz="1600" b="1" dirty="0" smtClean="0">
                <a:solidFill>
                  <a:srgbClr val="FF0000"/>
                </a:solidFill>
                <a:latin typeface="Arial" charset="0"/>
              </a:rPr>
              <a:t>Stimulus (where) </a:t>
            </a:r>
            <a:r>
              <a:rPr lang="en-US" sz="1600" b="1" dirty="0">
                <a:solidFill>
                  <a:srgbClr val="FF0000"/>
                </a:solidFill>
                <a:latin typeface="Arial" charset="0"/>
              </a:rPr>
              <a:t>vision and audition </a:t>
            </a:r>
            <a:r>
              <a:rPr lang="en-US" sz="1600" b="1" dirty="0" smtClean="0">
                <a:solidFill>
                  <a:srgbClr val="FF0000"/>
                </a:solidFill>
                <a:latin typeface="Arial" charset="0"/>
              </a:rPr>
              <a:t>only </a:t>
            </a:r>
            <a:r>
              <a:rPr lang="en-US" sz="1600" b="1" dirty="0" smtClean="0">
                <a:latin typeface="Arial" charset="0"/>
              </a:rPr>
              <a:t>and</a:t>
            </a:r>
            <a:r>
              <a:rPr lang="en-US" sz="1600" b="1" dirty="0" smtClean="0">
                <a:solidFill>
                  <a:srgbClr val="FF0000"/>
                </a:solidFill>
                <a:latin typeface="Arial" charset="0"/>
              </a:rPr>
              <a:t> </a:t>
            </a:r>
            <a:r>
              <a:rPr lang="en-US" sz="1600" b="1" dirty="0" smtClean="0">
                <a:solidFill>
                  <a:schemeClr val="accent6"/>
                </a:solidFill>
                <a:latin typeface="Arial" charset="0"/>
              </a:rPr>
              <a:t>orienting responses</a:t>
            </a:r>
            <a:endParaRPr lang="en-US" sz="1600" b="1" dirty="0" smtClean="0">
              <a:solidFill>
                <a:schemeClr val="accent6"/>
              </a:solidFill>
              <a:latin typeface="Arial" charset="0"/>
            </a:endParaRPr>
          </a:p>
        </p:txBody>
      </p:sp>
      <p:grpSp>
        <p:nvGrpSpPr>
          <p:cNvPr id="5" name="Group 14"/>
          <p:cNvGrpSpPr>
            <a:grpSpLocks/>
          </p:cNvGrpSpPr>
          <p:nvPr/>
        </p:nvGrpSpPr>
        <p:grpSpPr bwMode="auto">
          <a:xfrm>
            <a:off x="5292725" y="1590675"/>
            <a:ext cx="1570038" cy="3365499"/>
            <a:chOff x="3334" y="1002"/>
            <a:chExt cx="989" cy="2120"/>
          </a:xfrm>
        </p:grpSpPr>
        <p:sp>
          <p:nvSpPr>
            <p:cNvPr id="16431" name="Line 15"/>
            <p:cNvSpPr>
              <a:spLocks noChangeShapeType="1"/>
            </p:cNvSpPr>
            <p:nvPr/>
          </p:nvSpPr>
          <p:spPr bwMode="auto">
            <a:xfrm flipV="1">
              <a:off x="3386" y="1002"/>
              <a:ext cx="937" cy="156"/>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16432" name="Line 16"/>
            <p:cNvSpPr>
              <a:spLocks noChangeShapeType="1"/>
            </p:cNvSpPr>
            <p:nvPr/>
          </p:nvSpPr>
          <p:spPr bwMode="auto">
            <a:xfrm>
              <a:off x="3367" y="1677"/>
              <a:ext cx="943" cy="189"/>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16433" name="Line 17"/>
            <p:cNvSpPr>
              <a:spLocks noChangeShapeType="1"/>
            </p:cNvSpPr>
            <p:nvPr/>
          </p:nvSpPr>
          <p:spPr bwMode="auto">
            <a:xfrm flipV="1">
              <a:off x="3334" y="3028"/>
              <a:ext cx="920" cy="9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grpSp>
      <p:grpSp>
        <p:nvGrpSpPr>
          <p:cNvPr id="6" name="Group 18"/>
          <p:cNvGrpSpPr>
            <a:grpSpLocks/>
          </p:cNvGrpSpPr>
          <p:nvPr/>
        </p:nvGrpSpPr>
        <p:grpSpPr bwMode="auto">
          <a:xfrm>
            <a:off x="4686300" y="2655888"/>
            <a:ext cx="125413" cy="3025775"/>
            <a:chOff x="2952" y="1673"/>
            <a:chExt cx="79" cy="1906"/>
          </a:xfrm>
        </p:grpSpPr>
        <p:sp>
          <p:nvSpPr>
            <p:cNvPr id="16429" name="Line 19"/>
            <p:cNvSpPr>
              <a:spLocks noChangeShapeType="1"/>
            </p:cNvSpPr>
            <p:nvPr/>
          </p:nvSpPr>
          <p:spPr bwMode="auto">
            <a:xfrm flipV="1">
              <a:off x="2992" y="1673"/>
              <a:ext cx="0" cy="188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30" name="Oval 20"/>
            <p:cNvSpPr>
              <a:spLocks noChangeArrowheads="1"/>
            </p:cNvSpPr>
            <p:nvPr/>
          </p:nvSpPr>
          <p:spPr bwMode="auto">
            <a:xfrm>
              <a:off x="2952" y="3492"/>
              <a:ext cx="7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 name="Group 21"/>
          <p:cNvGrpSpPr>
            <a:grpSpLocks/>
          </p:cNvGrpSpPr>
          <p:nvPr/>
        </p:nvGrpSpPr>
        <p:grpSpPr bwMode="auto">
          <a:xfrm>
            <a:off x="4276725" y="1892300"/>
            <a:ext cx="125413" cy="3789363"/>
            <a:chOff x="2694" y="1192"/>
            <a:chExt cx="79" cy="2387"/>
          </a:xfrm>
        </p:grpSpPr>
        <p:sp>
          <p:nvSpPr>
            <p:cNvPr id="16427" name="Line 22"/>
            <p:cNvSpPr>
              <a:spLocks noChangeShapeType="1"/>
            </p:cNvSpPr>
            <p:nvPr/>
          </p:nvSpPr>
          <p:spPr bwMode="auto">
            <a:xfrm flipV="1">
              <a:off x="2728" y="1192"/>
              <a:ext cx="0" cy="236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8" name="Oval 23"/>
            <p:cNvSpPr>
              <a:spLocks noChangeArrowheads="1"/>
            </p:cNvSpPr>
            <p:nvPr/>
          </p:nvSpPr>
          <p:spPr bwMode="auto">
            <a:xfrm>
              <a:off x="2694" y="3492"/>
              <a:ext cx="7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8" name="Group 24"/>
          <p:cNvGrpSpPr>
            <a:grpSpLocks/>
          </p:cNvGrpSpPr>
          <p:nvPr/>
        </p:nvGrpSpPr>
        <p:grpSpPr bwMode="auto">
          <a:xfrm>
            <a:off x="3219450" y="1962150"/>
            <a:ext cx="1028700" cy="138113"/>
            <a:chOff x="2028" y="1236"/>
            <a:chExt cx="648" cy="87"/>
          </a:xfrm>
        </p:grpSpPr>
        <p:sp>
          <p:nvSpPr>
            <p:cNvPr id="16425" name="Line 25"/>
            <p:cNvSpPr>
              <a:spLocks noChangeShapeType="1"/>
            </p:cNvSpPr>
            <p:nvPr/>
          </p:nvSpPr>
          <p:spPr bwMode="auto">
            <a:xfrm flipH="1">
              <a:off x="2060" y="1275"/>
              <a:ext cx="616" cy="0"/>
            </a:xfrm>
            <a:prstGeom prst="line">
              <a:avLst/>
            </a:prstGeom>
            <a:noFill/>
            <a:ln w="28575">
              <a:solidFill>
                <a:srgbClr val="9933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6" name="Oval 26"/>
            <p:cNvSpPr>
              <a:spLocks noChangeArrowheads="1"/>
            </p:cNvSpPr>
            <p:nvPr/>
          </p:nvSpPr>
          <p:spPr bwMode="auto">
            <a:xfrm>
              <a:off x="2028" y="1236"/>
              <a:ext cx="79" cy="87"/>
            </a:xfrm>
            <a:prstGeom prst="ellipse">
              <a:avLst/>
            </a:prstGeom>
            <a:solidFill>
              <a:srgbClr val="9933FF"/>
            </a:solidFill>
            <a:ln w="9525">
              <a:solidFill>
                <a:srgbClr val="9933FF"/>
              </a:solidFill>
              <a:round/>
              <a:headEnd/>
              <a:tailEnd/>
            </a:ln>
          </p:spPr>
          <p:txBody>
            <a:bodyPr wrap="none" anchor="ctr"/>
            <a:lstStyle/>
            <a:p>
              <a:endParaRPr lang="en-US"/>
            </a:p>
          </p:txBody>
        </p:sp>
      </p:grpSp>
      <p:grpSp>
        <p:nvGrpSpPr>
          <p:cNvPr id="9" name="Group 31"/>
          <p:cNvGrpSpPr>
            <a:grpSpLocks/>
          </p:cNvGrpSpPr>
          <p:nvPr/>
        </p:nvGrpSpPr>
        <p:grpSpPr bwMode="auto">
          <a:xfrm>
            <a:off x="1687513" y="1812925"/>
            <a:ext cx="2600325" cy="581025"/>
            <a:chOff x="1063" y="1142"/>
            <a:chExt cx="1638" cy="366"/>
          </a:xfrm>
        </p:grpSpPr>
        <p:sp>
          <p:nvSpPr>
            <p:cNvPr id="16422" name="Line 32"/>
            <p:cNvSpPr>
              <a:spLocks noChangeShapeType="1"/>
            </p:cNvSpPr>
            <p:nvPr/>
          </p:nvSpPr>
          <p:spPr bwMode="auto">
            <a:xfrm flipH="1">
              <a:off x="2060" y="1200"/>
              <a:ext cx="61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3" name="Oval 33"/>
            <p:cNvSpPr>
              <a:spLocks noChangeArrowheads="1"/>
            </p:cNvSpPr>
            <p:nvPr/>
          </p:nvSpPr>
          <p:spPr bwMode="auto">
            <a:xfrm>
              <a:off x="2622" y="1158"/>
              <a:ext cx="7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24" name="Text Box 34"/>
            <p:cNvSpPr txBox="1">
              <a:spLocks noChangeArrowheads="1"/>
            </p:cNvSpPr>
            <p:nvPr/>
          </p:nvSpPr>
          <p:spPr bwMode="auto">
            <a:xfrm>
              <a:off x="1063" y="1142"/>
              <a:ext cx="106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b="1">
                  <a:solidFill>
                    <a:srgbClr val="FF0000"/>
                  </a:solidFill>
                  <a:latin typeface="Arial" charset="0"/>
                </a:rPr>
                <a:t>Primary</a:t>
              </a:r>
            </a:p>
            <a:p>
              <a:pPr algn="ctr"/>
              <a:r>
                <a:rPr lang="en-US" sz="1600" b="1">
                  <a:solidFill>
                    <a:srgbClr val="FF0000"/>
                  </a:solidFill>
                  <a:latin typeface="Arial" charset="0"/>
                </a:rPr>
                <a:t>Sensory Cortex</a:t>
              </a:r>
            </a:p>
          </p:txBody>
        </p:sp>
      </p:grpSp>
      <p:grpSp>
        <p:nvGrpSpPr>
          <p:cNvPr id="10" name="Group 35"/>
          <p:cNvGrpSpPr>
            <a:grpSpLocks/>
          </p:cNvGrpSpPr>
          <p:nvPr/>
        </p:nvGrpSpPr>
        <p:grpSpPr bwMode="auto">
          <a:xfrm>
            <a:off x="2122488" y="593725"/>
            <a:ext cx="3025775" cy="4806950"/>
            <a:chOff x="1337" y="374"/>
            <a:chExt cx="1906" cy="3028"/>
          </a:xfrm>
        </p:grpSpPr>
        <p:sp>
          <p:nvSpPr>
            <p:cNvPr id="16416" name="Line 36"/>
            <p:cNvSpPr>
              <a:spLocks noChangeShapeType="1"/>
            </p:cNvSpPr>
            <p:nvPr/>
          </p:nvSpPr>
          <p:spPr bwMode="auto">
            <a:xfrm flipH="1">
              <a:off x="2068" y="747"/>
              <a:ext cx="75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7" name="Line 37"/>
            <p:cNvSpPr>
              <a:spLocks noChangeShapeType="1"/>
            </p:cNvSpPr>
            <p:nvPr/>
          </p:nvSpPr>
          <p:spPr bwMode="auto">
            <a:xfrm>
              <a:off x="2818" y="742"/>
              <a:ext cx="0" cy="135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8" name="Line 38"/>
            <p:cNvSpPr>
              <a:spLocks noChangeShapeType="1"/>
            </p:cNvSpPr>
            <p:nvPr/>
          </p:nvSpPr>
          <p:spPr bwMode="auto">
            <a:xfrm>
              <a:off x="2815" y="2091"/>
              <a:ext cx="42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9" name="Line 39"/>
            <p:cNvSpPr>
              <a:spLocks noChangeShapeType="1"/>
            </p:cNvSpPr>
            <p:nvPr/>
          </p:nvSpPr>
          <p:spPr bwMode="auto">
            <a:xfrm flipH="1">
              <a:off x="3241" y="2084"/>
              <a:ext cx="1" cy="131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0" name="Oval 40"/>
            <p:cNvSpPr>
              <a:spLocks noChangeArrowheads="1"/>
            </p:cNvSpPr>
            <p:nvPr/>
          </p:nvSpPr>
          <p:spPr bwMode="auto">
            <a:xfrm>
              <a:off x="2046" y="708"/>
              <a:ext cx="79" cy="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21" name="Text Box 41"/>
            <p:cNvSpPr txBox="1">
              <a:spLocks noChangeArrowheads="1"/>
            </p:cNvSpPr>
            <p:nvPr/>
          </p:nvSpPr>
          <p:spPr bwMode="auto">
            <a:xfrm>
              <a:off x="1337" y="374"/>
              <a:ext cx="91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b="1">
                  <a:solidFill>
                    <a:schemeClr val="accent2"/>
                  </a:solidFill>
                  <a:latin typeface="Arial" charset="0"/>
                </a:rPr>
                <a:t>Primary</a:t>
              </a:r>
            </a:p>
            <a:p>
              <a:pPr algn="ctr"/>
              <a:r>
                <a:rPr lang="en-US" sz="1600" b="1">
                  <a:solidFill>
                    <a:schemeClr val="accent2"/>
                  </a:solidFill>
                  <a:latin typeface="Arial" charset="0"/>
                </a:rPr>
                <a:t>Motor Cortex</a:t>
              </a:r>
            </a:p>
          </p:txBody>
        </p:sp>
      </p:grpSp>
      <p:grpSp>
        <p:nvGrpSpPr>
          <p:cNvPr id="11" name="Group 42"/>
          <p:cNvGrpSpPr>
            <a:grpSpLocks/>
          </p:cNvGrpSpPr>
          <p:nvPr/>
        </p:nvGrpSpPr>
        <p:grpSpPr bwMode="auto">
          <a:xfrm>
            <a:off x="5119688" y="5305425"/>
            <a:ext cx="3181350" cy="336550"/>
            <a:chOff x="3198" y="3342"/>
            <a:chExt cx="2004" cy="212"/>
          </a:xfrm>
        </p:grpSpPr>
        <p:sp>
          <p:nvSpPr>
            <p:cNvPr id="16413" name="Line 43"/>
            <p:cNvSpPr>
              <a:spLocks noChangeShapeType="1"/>
            </p:cNvSpPr>
            <p:nvPr/>
          </p:nvSpPr>
          <p:spPr bwMode="auto">
            <a:xfrm>
              <a:off x="3233" y="3452"/>
              <a:ext cx="105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14" name="Oval 44"/>
            <p:cNvSpPr>
              <a:spLocks noChangeArrowheads="1"/>
            </p:cNvSpPr>
            <p:nvPr/>
          </p:nvSpPr>
          <p:spPr bwMode="auto">
            <a:xfrm>
              <a:off x="3198" y="3408"/>
              <a:ext cx="79" cy="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5" name="Text Box 45"/>
            <p:cNvSpPr txBox="1">
              <a:spLocks noChangeArrowheads="1"/>
            </p:cNvSpPr>
            <p:nvPr/>
          </p:nvSpPr>
          <p:spPr bwMode="auto">
            <a:xfrm>
              <a:off x="4296" y="3342"/>
              <a:ext cx="9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600" b="1">
                  <a:solidFill>
                    <a:schemeClr val="accent2"/>
                  </a:solidFill>
                  <a:latin typeface="Arial" charset="0"/>
                </a:rPr>
                <a:t>Motor output</a:t>
              </a:r>
            </a:p>
          </p:txBody>
        </p:sp>
      </p:grpSp>
      <p:grpSp>
        <p:nvGrpSpPr>
          <p:cNvPr id="12" name="Group 46"/>
          <p:cNvGrpSpPr>
            <a:grpSpLocks/>
          </p:cNvGrpSpPr>
          <p:nvPr/>
        </p:nvGrpSpPr>
        <p:grpSpPr bwMode="auto">
          <a:xfrm>
            <a:off x="3230563" y="1306513"/>
            <a:ext cx="117475" cy="496887"/>
            <a:chOff x="2040" y="808"/>
            <a:chExt cx="74" cy="313"/>
          </a:xfrm>
        </p:grpSpPr>
        <p:sp>
          <p:nvSpPr>
            <p:cNvPr id="16411" name="Oval 47"/>
            <p:cNvSpPr>
              <a:spLocks noChangeArrowheads="1"/>
            </p:cNvSpPr>
            <p:nvPr/>
          </p:nvSpPr>
          <p:spPr bwMode="auto">
            <a:xfrm>
              <a:off x="2040" y="1040"/>
              <a:ext cx="74" cy="81"/>
            </a:xfrm>
            <a:prstGeom prst="ellipse">
              <a:avLst/>
            </a:prstGeom>
            <a:solidFill>
              <a:srgbClr val="9933FF"/>
            </a:solidFill>
            <a:ln w="9525">
              <a:solidFill>
                <a:srgbClr val="9933FF"/>
              </a:solidFill>
              <a:round/>
              <a:headEnd/>
              <a:tailEnd/>
            </a:ln>
          </p:spPr>
          <p:txBody>
            <a:bodyPr wrap="none" anchor="ctr"/>
            <a:lstStyle/>
            <a:p>
              <a:endParaRPr lang="en-US"/>
            </a:p>
          </p:txBody>
        </p:sp>
        <p:sp>
          <p:nvSpPr>
            <p:cNvPr id="16412" name="Line 48"/>
            <p:cNvSpPr>
              <a:spLocks noChangeShapeType="1"/>
            </p:cNvSpPr>
            <p:nvPr/>
          </p:nvSpPr>
          <p:spPr bwMode="auto">
            <a:xfrm flipV="1">
              <a:off x="2080" y="808"/>
              <a:ext cx="0" cy="256"/>
            </a:xfrm>
            <a:prstGeom prst="line">
              <a:avLst/>
            </a:prstGeom>
            <a:noFill/>
            <a:ln w="28575">
              <a:solidFill>
                <a:srgbClr val="99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51"/>
          <p:cNvGrpSpPr>
            <a:grpSpLocks/>
          </p:cNvGrpSpPr>
          <p:nvPr/>
        </p:nvGrpSpPr>
        <p:grpSpPr bwMode="auto">
          <a:xfrm>
            <a:off x="4321175" y="5707063"/>
            <a:ext cx="4251325" cy="366712"/>
            <a:chOff x="2722" y="3595"/>
            <a:chExt cx="2678" cy="231"/>
          </a:xfrm>
        </p:grpSpPr>
        <p:grpSp>
          <p:nvGrpSpPr>
            <p:cNvPr id="16405" name="Group 27"/>
            <p:cNvGrpSpPr>
              <a:grpSpLocks/>
            </p:cNvGrpSpPr>
            <p:nvPr/>
          </p:nvGrpSpPr>
          <p:grpSpPr bwMode="auto">
            <a:xfrm>
              <a:off x="2722" y="3614"/>
              <a:ext cx="2678" cy="212"/>
              <a:chOff x="2732" y="3494"/>
              <a:chExt cx="2678" cy="212"/>
            </a:xfrm>
          </p:grpSpPr>
          <p:sp>
            <p:nvSpPr>
              <p:cNvPr id="16408" name="Line 28"/>
              <p:cNvSpPr>
                <a:spLocks noChangeShapeType="1"/>
              </p:cNvSpPr>
              <p:nvPr/>
            </p:nvSpPr>
            <p:spPr bwMode="auto">
              <a:xfrm>
                <a:off x="2732" y="3600"/>
                <a:ext cx="1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9" name="Oval 29"/>
              <p:cNvSpPr>
                <a:spLocks noChangeArrowheads="1"/>
              </p:cNvSpPr>
              <p:nvPr/>
            </p:nvSpPr>
            <p:spPr bwMode="auto">
              <a:xfrm>
                <a:off x="4381" y="3561"/>
                <a:ext cx="7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0" name="Text Box 30"/>
              <p:cNvSpPr txBox="1">
                <a:spLocks noChangeArrowheads="1"/>
              </p:cNvSpPr>
              <p:nvPr/>
            </p:nvSpPr>
            <p:spPr bwMode="auto">
              <a:xfrm>
                <a:off x="4441" y="3494"/>
                <a:ext cx="9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600" b="1" dirty="0">
                    <a:solidFill>
                      <a:srgbClr val="FF0000"/>
                    </a:solidFill>
                    <a:latin typeface="Arial" charset="0"/>
                  </a:rPr>
                  <a:t>Sensory input</a:t>
                </a:r>
              </a:p>
            </p:txBody>
          </p:sp>
        </p:grpSp>
        <p:sp>
          <p:nvSpPr>
            <p:cNvPr id="16406" name="Line 49"/>
            <p:cNvSpPr>
              <a:spLocks noChangeShapeType="1"/>
            </p:cNvSpPr>
            <p:nvPr/>
          </p:nvSpPr>
          <p:spPr bwMode="auto">
            <a:xfrm>
              <a:off x="2735" y="3604"/>
              <a:ext cx="0" cy="11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407" name="Line 50"/>
            <p:cNvSpPr>
              <a:spLocks noChangeShapeType="1"/>
            </p:cNvSpPr>
            <p:nvPr/>
          </p:nvSpPr>
          <p:spPr bwMode="auto">
            <a:xfrm>
              <a:off x="2999" y="3595"/>
              <a:ext cx="0" cy="12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57"/>
          <p:cNvGrpSpPr>
            <a:grpSpLocks/>
          </p:cNvGrpSpPr>
          <p:nvPr/>
        </p:nvGrpSpPr>
        <p:grpSpPr bwMode="auto">
          <a:xfrm>
            <a:off x="4691063" y="2493963"/>
            <a:ext cx="560387" cy="2906712"/>
            <a:chOff x="2955" y="1571"/>
            <a:chExt cx="353" cy="1831"/>
          </a:xfrm>
        </p:grpSpPr>
        <p:sp>
          <p:nvSpPr>
            <p:cNvPr id="16402" name="Line 53"/>
            <p:cNvSpPr>
              <a:spLocks noChangeShapeType="1"/>
            </p:cNvSpPr>
            <p:nvPr/>
          </p:nvSpPr>
          <p:spPr bwMode="auto">
            <a:xfrm rot="5400000">
              <a:off x="2406" y="2509"/>
              <a:ext cx="178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3" name="Oval 54"/>
            <p:cNvSpPr>
              <a:spLocks noChangeArrowheads="1"/>
            </p:cNvSpPr>
            <p:nvPr/>
          </p:nvSpPr>
          <p:spPr bwMode="auto">
            <a:xfrm>
              <a:off x="2955" y="1571"/>
              <a:ext cx="79" cy="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4" name="Line 56"/>
            <p:cNvSpPr>
              <a:spLocks noChangeShapeType="1"/>
            </p:cNvSpPr>
            <p:nvPr/>
          </p:nvSpPr>
          <p:spPr bwMode="auto">
            <a:xfrm>
              <a:off x="3008" y="1611"/>
              <a:ext cx="3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1" name="Text Box 15"/>
          <p:cNvSpPr txBox="1">
            <a:spLocks noChangeArrowheads="1"/>
          </p:cNvSpPr>
          <p:nvPr/>
        </p:nvSpPr>
        <p:spPr bwMode="auto">
          <a:xfrm>
            <a:off x="1093788" y="4495800"/>
            <a:ext cx="2871787"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Arial" charset="0"/>
              </a:rPr>
              <a:t>GENERAL Overview of Sensory System Organization</a:t>
            </a:r>
          </a:p>
        </p:txBody>
      </p:sp>
      <p:sp>
        <p:nvSpPr>
          <p:cNvPr id="56" name="Text Box 30"/>
          <p:cNvSpPr txBox="1">
            <a:spLocks noChangeArrowheads="1"/>
          </p:cNvSpPr>
          <p:nvPr/>
        </p:nvSpPr>
        <p:spPr bwMode="auto">
          <a:xfrm>
            <a:off x="6424048" y="6081714"/>
            <a:ext cx="2543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b="1" dirty="0" smtClean="0">
                <a:solidFill>
                  <a:srgbClr val="FF0000"/>
                </a:solidFill>
                <a:latin typeface="Arial" charset="0"/>
              </a:rPr>
              <a:t>(L/R and R/L crossing for vision, touch, audition only)</a:t>
            </a:r>
            <a:endParaRPr lang="en-US" sz="1400" b="1" dirty="0">
              <a:solidFill>
                <a:srgbClr val="FF0000"/>
              </a:solidFill>
              <a:latin typeface="Arial"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with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9274"/>
                                        </p:tgtEl>
                                        <p:attrNameLst>
                                          <p:attrName>style.visibility</p:attrName>
                                        </p:attrNameLst>
                                      </p:cBhvr>
                                      <p:to>
                                        <p:strVal val="visible"/>
                                      </p:to>
                                    </p:set>
                                    <p:anim calcmode="lin" valueType="num">
                                      <p:cBhvr additive="base">
                                        <p:cTn id="11" dur="500" fill="hold"/>
                                        <p:tgtEl>
                                          <p:spTgt spid="139274"/>
                                        </p:tgtEl>
                                        <p:attrNameLst>
                                          <p:attrName>ppt_x</p:attrName>
                                        </p:attrNameLst>
                                      </p:cBhvr>
                                      <p:tavLst>
                                        <p:tav tm="0">
                                          <p:val>
                                            <p:strVal val="0-#ppt_w/2"/>
                                          </p:val>
                                        </p:tav>
                                        <p:tav tm="100000">
                                          <p:val>
                                            <p:strVal val="#ppt_x"/>
                                          </p:val>
                                        </p:tav>
                                      </p:tavLst>
                                    </p:anim>
                                    <p:anim calcmode="lin" valueType="num">
                                      <p:cBhvr additive="base">
                                        <p:cTn id="12" dur="500" fill="hold"/>
                                        <p:tgtEl>
                                          <p:spTgt spid="13927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139275"/>
                                        </p:tgtEl>
                                        <p:attrNameLst>
                                          <p:attrName>style.visibility</p:attrName>
                                        </p:attrNameLst>
                                      </p:cBhvr>
                                      <p:to>
                                        <p:strVal val="visible"/>
                                      </p:to>
                                    </p:set>
                                    <p:anim calcmode="lin" valueType="num">
                                      <p:cBhvr additive="base">
                                        <p:cTn id="19" dur="500" fill="hold"/>
                                        <p:tgtEl>
                                          <p:spTgt spid="139275"/>
                                        </p:tgtEl>
                                        <p:attrNameLst>
                                          <p:attrName>ppt_x</p:attrName>
                                        </p:attrNameLst>
                                      </p:cBhvr>
                                      <p:tavLst>
                                        <p:tav tm="0">
                                          <p:val>
                                            <p:strVal val="0-#ppt_w/2"/>
                                          </p:val>
                                        </p:tav>
                                        <p:tav tm="100000">
                                          <p:val>
                                            <p:strVal val="#ppt_x"/>
                                          </p:val>
                                        </p:tav>
                                      </p:tavLst>
                                    </p:anim>
                                    <p:anim calcmode="lin" valueType="num">
                                      <p:cBhvr additive="base">
                                        <p:cTn id="20" dur="500" fill="hold"/>
                                        <p:tgtEl>
                                          <p:spTgt spid="13927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9277"/>
                                        </p:tgtEl>
                                        <p:attrNameLst>
                                          <p:attrName>style.visibility</p:attrName>
                                        </p:attrNameLst>
                                      </p:cBhvr>
                                      <p:to>
                                        <p:strVal val="visible"/>
                                      </p:to>
                                    </p:set>
                                    <p:anim calcmode="lin" valueType="num">
                                      <p:cBhvr additive="base">
                                        <p:cTn id="23" dur="500" fill="hold"/>
                                        <p:tgtEl>
                                          <p:spTgt spid="139277"/>
                                        </p:tgtEl>
                                        <p:attrNameLst>
                                          <p:attrName>ppt_x</p:attrName>
                                        </p:attrNameLst>
                                      </p:cBhvr>
                                      <p:tavLst>
                                        <p:tav tm="0">
                                          <p:val>
                                            <p:strVal val="0-#ppt_w/2"/>
                                          </p:val>
                                        </p:tav>
                                        <p:tav tm="100000">
                                          <p:val>
                                            <p:strVal val="#ppt_x"/>
                                          </p:val>
                                        </p:tav>
                                      </p:tavLst>
                                    </p:anim>
                                    <p:anim calcmode="lin" valueType="num">
                                      <p:cBhvr additive="base">
                                        <p:cTn id="24" dur="500" fill="hold"/>
                                        <p:tgtEl>
                                          <p:spTgt spid="13927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9276"/>
                                        </p:tgtEl>
                                        <p:attrNameLst>
                                          <p:attrName>style.visibility</p:attrName>
                                        </p:attrNameLst>
                                      </p:cBhvr>
                                      <p:to>
                                        <p:strVal val="visible"/>
                                      </p:to>
                                    </p:set>
                                    <p:anim calcmode="lin" valueType="num">
                                      <p:cBhvr additive="base">
                                        <p:cTn id="27" dur="500" fill="hold"/>
                                        <p:tgtEl>
                                          <p:spTgt spid="139276"/>
                                        </p:tgtEl>
                                        <p:attrNameLst>
                                          <p:attrName>ppt_x</p:attrName>
                                        </p:attrNameLst>
                                      </p:cBhvr>
                                      <p:tavLst>
                                        <p:tav tm="0">
                                          <p:val>
                                            <p:strVal val="0-#ppt_w/2"/>
                                          </p:val>
                                        </p:tav>
                                        <p:tav tm="100000">
                                          <p:val>
                                            <p:strVal val="#ppt_x"/>
                                          </p:val>
                                        </p:tav>
                                      </p:tavLst>
                                    </p:anim>
                                    <p:anim calcmode="lin" valueType="num">
                                      <p:cBhvr additive="base">
                                        <p:cTn id="28" dur="500" fill="hold"/>
                                        <p:tgtEl>
                                          <p:spTgt spid="13927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00"/>
                                        <p:tgtEl>
                                          <p:spTgt spid="1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up)">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4" grpId="0" autoUpdateAnimBg="0"/>
      <p:bldP spid="139275" grpId="0" autoUpdateAnimBg="0"/>
      <p:bldP spid="139276" grpId="0" autoUpdateAnimBg="0"/>
      <p:bldP spid="139277" grpId="0" autoUpdateAnimBg="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9" descr="C:\Documents and Settings\Frank Johnson\My Documents\SNP Spring 2007\Resource CD\Figures\Chapter 09\highres\Wolfe-Fig-09-20-0.jpg"/>
          <p:cNvPicPr>
            <a:picLocks noChangeAspect="1" noChangeArrowheads="1"/>
          </p:cNvPicPr>
          <p:nvPr/>
        </p:nvPicPr>
        <p:blipFill>
          <a:blip r:embed="rId2" cstate="print">
            <a:extLst>
              <a:ext uri="{28A0092B-C50C-407E-A947-70E740481C1C}">
                <a14:useLocalDpi xmlns:a14="http://schemas.microsoft.com/office/drawing/2010/main" val="0"/>
              </a:ext>
            </a:extLst>
          </a:blip>
          <a:srcRect l="24344" r="14992" b="3474"/>
          <a:stretch>
            <a:fillRect/>
          </a:stretch>
        </p:blipFill>
        <p:spPr bwMode="auto">
          <a:xfrm>
            <a:off x="0" y="0"/>
            <a:ext cx="574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15"/>
          <p:cNvGrpSpPr>
            <a:grpSpLocks/>
          </p:cNvGrpSpPr>
          <p:nvPr/>
        </p:nvGrpSpPr>
        <p:grpSpPr bwMode="auto">
          <a:xfrm>
            <a:off x="5172075" y="0"/>
            <a:ext cx="4249738" cy="6858000"/>
            <a:chOff x="5172075" y="0"/>
            <a:chExt cx="4249738" cy="6858000"/>
          </a:xfrm>
        </p:grpSpPr>
        <p:grpSp>
          <p:nvGrpSpPr>
            <p:cNvPr id="17416" name="Group 2"/>
            <p:cNvGrpSpPr>
              <a:grpSpLocks/>
            </p:cNvGrpSpPr>
            <p:nvPr/>
          </p:nvGrpSpPr>
          <p:grpSpPr bwMode="auto">
            <a:xfrm>
              <a:off x="5172075" y="0"/>
              <a:ext cx="4249738" cy="6858000"/>
              <a:chOff x="0" y="0"/>
              <a:chExt cx="2677" cy="4320"/>
            </a:xfrm>
          </p:grpSpPr>
          <p:grpSp>
            <p:nvGrpSpPr>
              <p:cNvPr id="17418" name="Group 3"/>
              <p:cNvGrpSpPr>
                <a:grpSpLocks/>
              </p:cNvGrpSpPr>
              <p:nvPr/>
            </p:nvGrpSpPr>
            <p:grpSpPr bwMode="auto">
              <a:xfrm>
                <a:off x="0" y="0"/>
                <a:ext cx="2677" cy="4320"/>
                <a:chOff x="0" y="0"/>
                <a:chExt cx="2677" cy="4320"/>
              </a:xfrm>
            </p:grpSpPr>
            <p:grpSp>
              <p:nvGrpSpPr>
                <p:cNvPr id="17420" name="Group 4"/>
                <p:cNvGrpSpPr>
                  <a:grpSpLocks/>
                </p:cNvGrpSpPr>
                <p:nvPr/>
              </p:nvGrpSpPr>
              <p:grpSpPr bwMode="auto">
                <a:xfrm>
                  <a:off x="0" y="0"/>
                  <a:ext cx="2677" cy="4320"/>
                  <a:chOff x="0" y="0"/>
                  <a:chExt cx="2677" cy="4320"/>
                </a:xfrm>
              </p:grpSpPr>
              <p:sp>
                <p:nvSpPr>
                  <p:cNvPr id="17422" name="Rectangle 5"/>
                  <p:cNvSpPr>
                    <a:spLocks noChangeArrowheads="1"/>
                  </p:cNvSpPr>
                  <p:nvPr/>
                </p:nvSpPr>
                <p:spPr bwMode="auto">
                  <a:xfrm>
                    <a:off x="0" y="0"/>
                    <a:ext cx="2677"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bg1"/>
                      </a:solidFill>
                    </a:endParaRPr>
                  </a:p>
                </p:txBody>
              </p:sp>
              <p:pic>
                <p:nvPicPr>
                  <p:cNvPr id="174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 y="0"/>
                    <a:ext cx="220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1" name="Text Box 7"/>
                <p:cNvSpPr txBox="1">
                  <a:spLocks noChangeArrowheads="1"/>
                </p:cNvSpPr>
                <p:nvPr/>
              </p:nvSpPr>
              <p:spPr bwMode="auto">
                <a:xfrm>
                  <a:off x="88" y="3037"/>
                  <a:ext cx="52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latin typeface="Arial" charset="0"/>
                    </a:rPr>
                    <a:t>Rat</a:t>
                  </a:r>
                </a:p>
                <a:p>
                  <a:pPr algn="ctr"/>
                  <a:r>
                    <a:rPr lang="en-US" b="1">
                      <a:latin typeface="Arial" charset="0"/>
                    </a:rPr>
                    <a:t>CNS</a:t>
                  </a:r>
                </a:p>
              </p:txBody>
            </p:sp>
          </p:grpSp>
          <p:sp>
            <p:nvSpPr>
              <p:cNvPr id="17419" name="Text Box 8"/>
              <p:cNvSpPr txBox="1">
                <a:spLocks noChangeArrowheads="1"/>
              </p:cNvSpPr>
              <p:nvPr/>
            </p:nvSpPr>
            <p:spPr bwMode="auto">
              <a:xfrm>
                <a:off x="2233" y="3028"/>
                <a:ext cx="11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sz="1600">
                  <a:latin typeface="Arial" charset="0"/>
                </a:endParaRPr>
              </a:p>
              <a:p>
                <a:pPr algn="r"/>
                <a:endParaRPr lang="en-US" sz="1600">
                  <a:latin typeface="Arial" charset="0"/>
                </a:endParaRPr>
              </a:p>
            </p:txBody>
          </p:sp>
        </p:grpSp>
        <p:sp>
          <p:nvSpPr>
            <p:cNvPr id="17417" name="Rectangle 14"/>
            <p:cNvSpPr>
              <a:spLocks noChangeArrowheads="1"/>
            </p:cNvSpPr>
            <p:nvPr/>
          </p:nvSpPr>
          <p:spPr bwMode="auto">
            <a:xfrm>
              <a:off x="5215944" y="4687910"/>
              <a:ext cx="991673" cy="101743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grpSp>
      <p:sp>
        <p:nvSpPr>
          <p:cNvPr id="153609" name="Text Box 9"/>
          <p:cNvSpPr txBox="1">
            <a:spLocks noChangeArrowheads="1"/>
          </p:cNvSpPr>
          <p:nvPr/>
        </p:nvSpPr>
        <p:spPr bwMode="auto">
          <a:xfrm>
            <a:off x="6145364" y="266700"/>
            <a:ext cx="19713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t>Telencephalon</a:t>
            </a:r>
          </a:p>
          <a:p>
            <a:pPr algn="ctr"/>
            <a:r>
              <a:rPr lang="en-US" sz="1200" b="1" dirty="0" smtClean="0">
                <a:latin typeface="Arial" charset="0"/>
              </a:rPr>
              <a:t>Primary Auditory </a:t>
            </a:r>
            <a:r>
              <a:rPr lang="en-US" sz="1200" b="1" dirty="0">
                <a:latin typeface="Arial" charset="0"/>
              </a:rPr>
              <a:t>Cortex</a:t>
            </a:r>
            <a:endParaRPr lang="en-US" dirty="0"/>
          </a:p>
        </p:txBody>
      </p:sp>
      <p:sp>
        <p:nvSpPr>
          <p:cNvPr id="153610" name="Text Box 10"/>
          <p:cNvSpPr txBox="1">
            <a:spLocks noChangeArrowheads="1"/>
          </p:cNvSpPr>
          <p:nvPr/>
        </p:nvSpPr>
        <p:spPr bwMode="auto">
          <a:xfrm>
            <a:off x="6391275" y="1419225"/>
            <a:ext cx="14811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t>Thalamus</a:t>
            </a:r>
          </a:p>
          <a:p>
            <a:pPr algn="ctr"/>
            <a:r>
              <a:rPr lang="en-US" sz="1200" b="1">
                <a:latin typeface="Arial" charset="0"/>
              </a:rPr>
              <a:t>Medial Geniculate</a:t>
            </a:r>
            <a:endParaRPr lang="en-US"/>
          </a:p>
        </p:txBody>
      </p:sp>
      <p:sp>
        <p:nvSpPr>
          <p:cNvPr id="153612" name="Text Box 12"/>
          <p:cNvSpPr txBox="1">
            <a:spLocks noChangeArrowheads="1"/>
          </p:cNvSpPr>
          <p:nvPr/>
        </p:nvSpPr>
        <p:spPr bwMode="auto">
          <a:xfrm>
            <a:off x="6386513" y="2228850"/>
            <a:ext cx="14827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t>Midbrain</a:t>
            </a:r>
          </a:p>
          <a:p>
            <a:pPr algn="ctr"/>
            <a:r>
              <a:rPr lang="en-US" sz="1200" b="1">
                <a:latin typeface="Arial" charset="0"/>
              </a:rPr>
              <a:t>Inferior Colliculus</a:t>
            </a:r>
            <a:endParaRPr lang="en-US"/>
          </a:p>
        </p:txBody>
      </p:sp>
      <p:sp>
        <p:nvSpPr>
          <p:cNvPr id="14" name="Text Box 12"/>
          <p:cNvSpPr txBox="1">
            <a:spLocks noChangeArrowheads="1"/>
          </p:cNvSpPr>
          <p:nvPr/>
        </p:nvSpPr>
        <p:spPr bwMode="auto">
          <a:xfrm>
            <a:off x="6423025" y="3013075"/>
            <a:ext cx="143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t>Hindbrain</a:t>
            </a:r>
          </a:p>
          <a:p>
            <a:pPr algn="ctr"/>
            <a:r>
              <a:rPr lang="en-US" sz="1200" b="1">
                <a:latin typeface="Arial" charset="0"/>
              </a:rPr>
              <a:t>Pons, Medulla</a:t>
            </a:r>
            <a:endParaRPr lang="en-US"/>
          </a:p>
        </p:txBody>
      </p:sp>
      <p:sp>
        <p:nvSpPr>
          <p:cNvPr id="2" name="Rectangle 1"/>
          <p:cNvSpPr/>
          <p:nvPr/>
        </p:nvSpPr>
        <p:spPr bwMode="auto">
          <a:xfrm>
            <a:off x="3870960" y="913031"/>
            <a:ext cx="711200" cy="66176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3515360" y="1971040"/>
            <a:ext cx="1361440" cy="57769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3220720" y="2909253"/>
            <a:ext cx="1361440" cy="32162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1813560" y="4698070"/>
            <a:ext cx="1361440" cy="32162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1813560" y="5575007"/>
            <a:ext cx="1361440" cy="32162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9"/>
                                        </p:tgtEl>
                                        <p:attrNameLst>
                                          <p:attrName>style.visibility</p:attrName>
                                        </p:attrNameLst>
                                      </p:cBhvr>
                                      <p:to>
                                        <p:strVal val="visible"/>
                                      </p:to>
                                    </p:set>
                                    <p:anim calcmode="lin" valueType="num">
                                      <p:cBhvr additive="base">
                                        <p:cTn id="7" dur="500" fill="hold"/>
                                        <p:tgtEl>
                                          <p:spTgt spid="153609"/>
                                        </p:tgtEl>
                                        <p:attrNameLst>
                                          <p:attrName>ppt_x</p:attrName>
                                        </p:attrNameLst>
                                      </p:cBhvr>
                                      <p:tavLst>
                                        <p:tav tm="0">
                                          <p:val>
                                            <p:strVal val="0-#ppt_w/2"/>
                                          </p:val>
                                        </p:tav>
                                        <p:tav tm="100000">
                                          <p:val>
                                            <p:strVal val="#ppt_x"/>
                                          </p:val>
                                        </p:tav>
                                      </p:tavLst>
                                    </p:anim>
                                    <p:anim calcmode="lin" valueType="num">
                                      <p:cBhvr additive="base">
                                        <p:cTn id="8" dur="500" fill="hold"/>
                                        <p:tgtEl>
                                          <p:spTgt spid="15360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53610"/>
                                        </p:tgtEl>
                                        <p:attrNameLst>
                                          <p:attrName>style.visibility</p:attrName>
                                        </p:attrNameLst>
                                      </p:cBhvr>
                                      <p:to>
                                        <p:strVal val="visible"/>
                                      </p:to>
                                    </p:set>
                                    <p:anim calcmode="lin" valueType="num">
                                      <p:cBhvr additive="base">
                                        <p:cTn id="16" dur="500" fill="hold"/>
                                        <p:tgtEl>
                                          <p:spTgt spid="153610"/>
                                        </p:tgtEl>
                                        <p:attrNameLst>
                                          <p:attrName>ppt_x</p:attrName>
                                        </p:attrNameLst>
                                      </p:cBhvr>
                                      <p:tavLst>
                                        <p:tav tm="0">
                                          <p:val>
                                            <p:strVal val="0-#ppt_w/2"/>
                                          </p:val>
                                        </p:tav>
                                        <p:tav tm="100000">
                                          <p:val>
                                            <p:strVal val="#ppt_x"/>
                                          </p:val>
                                        </p:tav>
                                      </p:tavLst>
                                    </p:anim>
                                    <p:anim calcmode="lin" valueType="num">
                                      <p:cBhvr additive="base">
                                        <p:cTn id="17" dur="500" fill="hold"/>
                                        <p:tgtEl>
                                          <p:spTgt spid="15361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12"/>
                                        </p:tgtEl>
                                        <p:attrNameLst>
                                          <p:attrName>style.visibility</p:attrName>
                                        </p:attrNameLst>
                                      </p:cBhvr>
                                      <p:to>
                                        <p:strVal val="visible"/>
                                      </p:to>
                                    </p:set>
                                    <p:anim calcmode="lin" valueType="num">
                                      <p:cBhvr additive="base">
                                        <p:cTn id="25" dur="500" fill="hold"/>
                                        <p:tgtEl>
                                          <p:spTgt spid="153612"/>
                                        </p:tgtEl>
                                        <p:attrNameLst>
                                          <p:attrName>ppt_x</p:attrName>
                                        </p:attrNameLst>
                                      </p:cBhvr>
                                      <p:tavLst>
                                        <p:tav tm="0">
                                          <p:val>
                                            <p:strVal val="0-#ppt_w/2"/>
                                          </p:val>
                                        </p:tav>
                                        <p:tav tm="100000">
                                          <p:val>
                                            <p:strVal val="#ppt_x"/>
                                          </p:val>
                                        </p:tav>
                                      </p:tavLst>
                                    </p:anim>
                                    <p:anim calcmode="lin" valueType="num">
                                      <p:cBhvr additive="base">
                                        <p:cTn id="26" dur="500" fill="hold"/>
                                        <p:tgtEl>
                                          <p:spTgt spid="153612"/>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9" grpId="0" autoUpdateAnimBg="0"/>
      <p:bldP spid="153610" grpId="0" autoUpdateAnimBg="0"/>
      <p:bldP spid="153612" grpId="0" autoUpdateAnimBg="0"/>
      <p:bldP spid="14" grpId="0" autoUpdateAnimBg="0"/>
      <p:bldP spid="2"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50211"/>
          <a:stretch>
            <a:fillRect/>
          </a:stretch>
        </p:blipFill>
        <p:spPr bwMode="auto">
          <a:xfrm>
            <a:off x="0" y="2698750"/>
            <a:ext cx="91440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Freeform 5"/>
          <p:cNvSpPr>
            <a:spLocks/>
          </p:cNvSpPr>
          <p:nvPr/>
        </p:nvSpPr>
        <p:spPr bwMode="auto">
          <a:xfrm rot="16200000" flipH="1">
            <a:off x="1637506" y="3345657"/>
            <a:ext cx="1662113" cy="3022600"/>
          </a:xfrm>
          <a:custGeom>
            <a:avLst/>
            <a:gdLst>
              <a:gd name="T0" fmla="*/ 2147483647 w 840"/>
              <a:gd name="T1" fmla="*/ 0 h 1584"/>
              <a:gd name="T2" fmla="*/ 2147483647 w 840"/>
              <a:gd name="T3" fmla="*/ 2147483647 h 1584"/>
              <a:gd name="T4" fmla="*/ 2147483647 w 840"/>
              <a:gd name="T5" fmla="*/ 2147483647 h 1584"/>
              <a:gd name="T6" fmla="*/ 2147483647 w 840"/>
              <a:gd name="T7" fmla="*/ 2147483647 h 1584"/>
              <a:gd name="T8" fmla="*/ 2147483647 w 840"/>
              <a:gd name="T9" fmla="*/ 2147483647 h 1584"/>
              <a:gd name="T10" fmla="*/ 2147483647 w 840"/>
              <a:gd name="T11" fmla="*/ 2147483647 h 1584"/>
              <a:gd name="T12" fmla="*/ 2147483647 w 840"/>
              <a:gd name="T13" fmla="*/ 2147483647 h 1584"/>
              <a:gd name="T14" fmla="*/ 2147483647 w 840"/>
              <a:gd name="T15" fmla="*/ 2147483647 h 1584"/>
              <a:gd name="T16" fmla="*/ 2147483647 w 840"/>
              <a:gd name="T17" fmla="*/ 2147483647 h 1584"/>
              <a:gd name="T18" fmla="*/ 2147483647 w 840"/>
              <a:gd name="T19" fmla="*/ 2147483647 h 1584"/>
              <a:gd name="T20" fmla="*/ 2147483647 w 840"/>
              <a:gd name="T21" fmla="*/ 2147483647 h 1584"/>
              <a:gd name="T22" fmla="*/ 2147483647 w 840"/>
              <a:gd name="T23" fmla="*/ 2147483647 h 1584"/>
              <a:gd name="T24" fmla="*/ 2147483647 w 840"/>
              <a:gd name="T25" fmla="*/ 2147483647 h 1584"/>
              <a:gd name="T26" fmla="*/ 2147483647 w 840"/>
              <a:gd name="T27" fmla="*/ 2147483647 h 1584"/>
              <a:gd name="T28" fmla="*/ 2147483647 w 840"/>
              <a:gd name="T29" fmla="*/ 2147483647 h 1584"/>
              <a:gd name="T30" fmla="*/ 0 w 840"/>
              <a:gd name="T31" fmla="*/ 2147483647 h 1584"/>
              <a:gd name="T32" fmla="*/ 2147483647 w 840"/>
              <a:gd name="T33" fmla="*/ 2147483647 h 1584"/>
              <a:gd name="T34" fmla="*/ 2147483647 w 840"/>
              <a:gd name="T35" fmla="*/ 2147483647 h 1584"/>
              <a:gd name="T36" fmla="*/ 2147483647 w 840"/>
              <a:gd name="T37" fmla="*/ 2147483647 h 1584"/>
              <a:gd name="T38" fmla="*/ 2147483647 w 840"/>
              <a:gd name="T39" fmla="*/ 2147483647 h 1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0"/>
              <a:gd name="T61" fmla="*/ 0 h 1584"/>
              <a:gd name="T62" fmla="*/ 840 w 840"/>
              <a:gd name="T63" fmla="*/ 1584 h 1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0" h="1584">
                <a:moveTo>
                  <a:pt x="840" y="0"/>
                </a:moveTo>
                <a:cubicBezTo>
                  <a:pt x="725" y="10"/>
                  <a:pt x="613" y="48"/>
                  <a:pt x="504" y="84"/>
                </a:cubicBezTo>
                <a:cubicBezTo>
                  <a:pt x="461" y="98"/>
                  <a:pt x="415" y="131"/>
                  <a:pt x="378" y="156"/>
                </a:cubicBezTo>
                <a:cubicBezTo>
                  <a:pt x="359" y="169"/>
                  <a:pt x="346" y="185"/>
                  <a:pt x="324" y="192"/>
                </a:cubicBezTo>
                <a:cubicBezTo>
                  <a:pt x="290" y="244"/>
                  <a:pt x="335" y="183"/>
                  <a:pt x="294" y="216"/>
                </a:cubicBezTo>
                <a:cubicBezTo>
                  <a:pt x="288" y="221"/>
                  <a:pt x="287" y="229"/>
                  <a:pt x="282" y="234"/>
                </a:cubicBezTo>
                <a:cubicBezTo>
                  <a:pt x="277" y="239"/>
                  <a:pt x="270" y="242"/>
                  <a:pt x="264" y="246"/>
                </a:cubicBezTo>
                <a:cubicBezTo>
                  <a:pt x="261" y="254"/>
                  <a:pt x="245" y="295"/>
                  <a:pt x="240" y="300"/>
                </a:cubicBezTo>
                <a:cubicBezTo>
                  <a:pt x="230" y="310"/>
                  <a:pt x="204" y="324"/>
                  <a:pt x="204" y="324"/>
                </a:cubicBezTo>
                <a:cubicBezTo>
                  <a:pt x="191" y="363"/>
                  <a:pt x="167" y="398"/>
                  <a:pt x="144" y="432"/>
                </a:cubicBezTo>
                <a:cubicBezTo>
                  <a:pt x="137" y="443"/>
                  <a:pt x="139" y="457"/>
                  <a:pt x="132" y="468"/>
                </a:cubicBezTo>
                <a:cubicBezTo>
                  <a:pt x="124" y="480"/>
                  <a:pt x="116" y="492"/>
                  <a:pt x="108" y="504"/>
                </a:cubicBezTo>
                <a:cubicBezTo>
                  <a:pt x="101" y="515"/>
                  <a:pt x="103" y="529"/>
                  <a:pt x="96" y="540"/>
                </a:cubicBezTo>
                <a:cubicBezTo>
                  <a:pt x="70" y="579"/>
                  <a:pt x="58" y="614"/>
                  <a:pt x="48" y="660"/>
                </a:cubicBezTo>
                <a:cubicBezTo>
                  <a:pt x="37" y="708"/>
                  <a:pt x="22" y="756"/>
                  <a:pt x="12" y="804"/>
                </a:cubicBezTo>
                <a:cubicBezTo>
                  <a:pt x="7" y="828"/>
                  <a:pt x="0" y="876"/>
                  <a:pt x="0" y="876"/>
                </a:cubicBezTo>
                <a:cubicBezTo>
                  <a:pt x="0" y="881"/>
                  <a:pt x="5" y="1147"/>
                  <a:pt x="12" y="1206"/>
                </a:cubicBezTo>
                <a:cubicBezTo>
                  <a:pt x="18" y="1254"/>
                  <a:pt x="42" y="1298"/>
                  <a:pt x="54" y="1344"/>
                </a:cubicBezTo>
                <a:cubicBezTo>
                  <a:pt x="72" y="1415"/>
                  <a:pt x="85" y="1487"/>
                  <a:pt x="126" y="1548"/>
                </a:cubicBezTo>
                <a:cubicBezTo>
                  <a:pt x="137" y="1564"/>
                  <a:pt x="131" y="1584"/>
                  <a:pt x="156" y="1584"/>
                </a:cubicBezTo>
              </a:path>
            </a:pathLst>
          </a:custGeom>
          <a:noFill/>
          <a:ln w="57150">
            <a:solidFill>
              <a:srgbClr val="00ACA8"/>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1" hangingPunct="1"/>
            <a:endParaRPr lang="en-US">
              <a:solidFill>
                <a:srgbClr val="000000"/>
              </a:solidFill>
              <a:cs typeface="Arial" charset="0"/>
            </a:endParaRPr>
          </a:p>
        </p:txBody>
      </p:sp>
      <p:sp>
        <p:nvSpPr>
          <p:cNvPr id="23557" name="Text Box 14"/>
          <p:cNvSpPr txBox="1">
            <a:spLocks noChangeArrowheads="1"/>
          </p:cNvSpPr>
          <p:nvPr/>
        </p:nvSpPr>
        <p:spPr bwMode="auto">
          <a:xfrm rot="-1527801">
            <a:off x="1706929" y="4477511"/>
            <a:ext cx="8354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600" dirty="0" smtClean="0">
                <a:solidFill>
                  <a:srgbClr val="000000"/>
                </a:solidFill>
              </a:rPr>
              <a:t>Basal</a:t>
            </a:r>
          </a:p>
          <a:p>
            <a:pPr algn="ctr"/>
            <a:r>
              <a:rPr lang="en-US" sz="1600" dirty="0" smtClean="0">
                <a:solidFill>
                  <a:srgbClr val="000000"/>
                </a:solidFill>
              </a:rPr>
              <a:t>Ganglia</a:t>
            </a:r>
            <a:endParaRPr lang="en-US" sz="1600" dirty="0">
              <a:solidFill>
                <a:srgbClr val="000000"/>
              </a:solidFill>
            </a:endParaRPr>
          </a:p>
        </p:txBody>
      </p:sp>
      <p:sp>
        <p:nvSpPr>
          <p:cNvPr id="23559" name="Freeform 17"/>
          <p:cNvSpPr>
            <a:spLocks/>
          </p:cNvSpPr>
          <p:nvPr/>
        </p:nvSpPr>
        <p:spPr bwMode="auto">
          <a:xfrm>
            <a:off x="495300" y="3449638"/>
            <a:ext cx="4330700" cy="2239962"/>
          </a:xfrm>
          <a:custGeom>
            <a:avLst/>
            <a:gdLst>
              <a:gd name="T0" fmla="*/ 0 w 2728"/>
              <a:gd name="T1" fmla="*/ 2147483647 h 1411"/>
              <a:gd name="T2" fmla="*/ 2147483647 w 2728"/>
              <a:gd name="T3" fmla="*/ 2147483647 h 1411"/>
              <a:gd name="T4" fmla="*/ 2147483647 w 2728"/>
              <a:gd name="T5" fmla="*/ 2147483647 h 1411"/>
              <a:gd name="T6" fmla="*/ 2147483647 w 2728"/>
              <a:gd name="T7" fmla="*/ 2147483647 h 1411"/>
              <a:gd name="T8" fmla="*/ 2147483647 w 2728"/>
              <a:gd name="T9" fmla="*/ 2147483647 h 1411"/>
              <a:gd name="T10" fmla="*/ 2147483647 w 2728"/>
              <a:gd name="T11" fmla="*/ 2147483647 h 1411"/>
              <a:gd name="T12" fmla="*/ 2147483647 w 2728"/>
              <a:gd name="T13" fmla="*/ 2147483647 h 1411"/>
              <a:gd name="T14" fmla="*/ 0 60000 65536"/>
              <a:gd name="T15" fmla="*/ 0 60000 65536"/>
              <a:gd name="T16" fmla="*/ 0 60000 65536"/>
              <a:gd name="T17" fmla="*/ 0 60000 65536"/>
              <a:gd name="T18" fmla="*/ 0 60000 65536"/>
              <a:gd name="T19" fmla="*/ 0 60000 65536"/>
              <a:gd name="T20" fmla="*/ 0 60000 65536"/>
              <a:gd name="T21" fmla="*/ 0 w 2728"/>
              <a:gd name="T22" fmla="*/ 0 h 1411"/>
              <a:gd name="T23" fmla="*/ 2728 w 2728"/>
              <a:gd name="T24" fmla="*/ 1411 h 1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8" h="1411">
                <a:moveTo>
                  <a:pt x="0" y="1411"/>
                </a:moveTo>
                <a:cubicBezTo>
                  <a:pt x="41" y="1147"/>
                  <a:pt x="83" y="884"/>
                  <a:pt x="176" y="699"/>
                </a:cubicBezTo>
                <a:cubicBezTo>
                  <a:pt x="269" y="514"/>
                  <a:pt x="415" y="403"/>
                  <a:pt x="560" y="299"/>
                </a:cubicBezTo>
                <a:cubicBezTo>
                  <a:pt x="705" y="195"/>
                  <a:pt x="856" y="120"/>
                  <a:pt x="1048" y="75"/>
                </a:cubicBezTo>
                <a:cubicBezTo>
                  <a:pt x="1240" y="30"/>
                  <a:pt x="1489" y="0"/>
                  <a:pt x="1712" y="27"/>
                </a:cubicBezTo>
                <a:cubicBezTo>
                  <a:pt x="1935" y="54"/>
                  <a:pt x="2215" y="163"/>
                  <a:pt x="2384" y="235"/>
                </a:cubicBezTo>
                <a:cubicBezTo>
                  <a:pt x="2553" y="307"/>
                  <a:pt x="2640" y="383"/>
                  <a:pt x="2728" y="459"/>
                </a:cubicBezTo>
              </a:path>
            </a:pathLst>
          </a:custGeom>
          <a:noFill/>
          <a:ln w="571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1" hangingPunct="1"/>
            <a:endParaRPr lang="en-US">
              <a:solidFill>
                <a:srgbClr val="000000"/>
              </a:solidFill>
              <a:cs typeface="Arial" charset="0"/>
            </a:endParaRPr>
          </a:p>
        </p:txBody>
      </p:sp>
      <p:sp>
        <p:nvSpPr>
          <p:cNvPr id="23562" name="Text Box 20"/>
          <p:cNvSpPr txBox="1">
            <a:spLocks noChangeArrowheads="1"/>
          </p:cNvSpPr>
          <p:nvPr/>
        </p:nvSpPr>
        <p:spPr bwMode="auto">
          <a:xfrm rot="20218165">
            <a:off x="1216593" y="3856621"/>
            <a:ext cx="1085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600" b="1" dirty="0">
                <a:solidFill>
                  <a:srgbClr val="000000"/>
                </a:solidFill>
                <a:effectLst>
                  <a:outerShdw blurRad="38100" dist="38100" dir="2700000" algn="tl">
                    <a:srgbClr val="000000">
                      <a:alpha val="43137"/>
                    </a:srgbClr>
                  </a:outerShdw>
                </a:effectLst>
              </a:rPr>
              <a:t>Amygdala</a:t>
            </a:r>
          </a:p>
        </p:txBody>
      </p:sp>
      <p:sp>
        <p:nvSpPr>
          <p:cNvPr id="23563" name="Text Box 21"/>
          <p:cNvSpPr txBox="1">
            <a:spLocks noChangeArrowheads="1"/>
          </p:cNvSpPr>
          <p:nvPr/>
        </p:nvSpPr>
        <p:spPr bwMode="auto">
          <a:xfrm rot="502103">
            <a:off x="2604968" y="3653916"/>
            <a:ext cx="1423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600" b="1" dirty="0">
                <a:solidFill>
                  <a:srgbClr val="000000"/>
                </a:solidFill>
                <a:effectLst>
                  <a:outerShdw blurRad="38100" dist="38100" dir="2700000" algn="tl">
                    <a:srgbClr val="000000">
                      <a:alpha val="43137"/>
                    </a:srgbClr>
                  </a:outerShdw>
                </a:effectLst>
              </a:rPr>
              <a:t>Hippocampus</a:t>
            </a:r>
          </a:p>
        </p:txBody>
      </p:sp>
      <p:sp>
        <p:nvSpPr>
          <p:cNvPr id="23564" name="Text Box 22"/>
          <p:cNvSpPr txBox="1">
            <a:spLocks noChangeArrowheads="1"/>
          </p:cNvSpPr>
          <p:nvPr/>
        </p:nvSpPr>
        <p:spPr bwMode="auto">
          <a:xfrm>
            <a:off x="2417762" y="2856558"/>
            <a:ext cx="109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b="1" dirty="0" smtClean="0">
                <a:solidFill>
                  <a:srgbClr val="000000"/>
                </a:solidFill>
                <a:effectLst>
                  <a:outerShdw blurRad="38100" dist="38100" dir="2700000" algn="tl">
                    <a:srgbClr val="000000">
                      <a:alpha val="43137"/>
                    </a:srgbClr>
                  </a:outerShdw>
                </a:effectLst>
              </a:rPr>
              <a:t>Cortex</a:t>
            </a:r>
            <a:endParaRPr lang="en-US" b="1" dirty="0">
              <a:solidFill>
                <a:srgbClr val="000000"/>
              </a:solidFill>
              <a:effectLst>
                <a:outerShdw blurRad="38100" dist="38100" dir="2700000" algn="tl">
                  <a:srgbClr val="000000">
                    <a:alpha val="43137"/>
                  </a:srgbClr>
                </a:outerShdw>
              </a:effectLst>
            </a:endParaRPr>
          </a:p>
        </p:txBody>
      </p:sp>
      <p:sp>
        <p:nvSpPr>
          <p:cNvPr id="23571" name="Text Box 36"/>
          <p:cNvSpPr txBox="1">
            <a:spLocks noChangeArrowheads="1"/>
          </p:cNvSpPr>
          <p:nvPr/>
        </p:nvSpPr>
        <p:spPr bwMode="auto">
          <a:xfrm>
            <a:off x="4746625" y="204311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sz="2000">
              <a:solidFill>
                <a:srgbClr val="000000"/>
              </a:solidFill>
            </a:endParaRPr>
          </a:p>
        </p:txBody>
      </p:sp>
      <p:sp>
        <p:nvSpPr>
          <p:cNvPr id="23566" name="Text Box 38"/>
          <p:cNvSpPr txBox="1">
            <a:spLocks noChangeArrowheads="1"/>
          </p:cNvSpPr>
          <p:nvPr/>
        </p:nvSpPr>
        <p:spPr bwMode="auto">
          <a:xfrm>
            <a:off x="999235" y="794144"/>
            <a:ext cx="343395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800" b="1" dirty="0" smtClean="0">
                <a:solidFill>
                  <a:srgbClr val="000000"/>
                </a:solidFill>
              </a:rPr>
              <a:t>TELENCEPHALON</a:t>
            </a:r>
          </a:p>
          <a:p>
            <a:pPr algn="ctr"/>
            <a:r>
              <a:rPr lang="en-US" sz="2800" b="1" dirty="0" smtClean="0">
                <a:solidFill>
                  <a:srgbClr val="000000"/>
                </a:solidFill>
              </a:rPr>
              <a:t>AND</a:t>
            </a:r>
          </a:p>
          <a:p>
            <a:pPr algn="ctr"/>
            <a:r>
              <a:rPr lang="en-US" sz="2800" b="1" dirty="0" smtClean="0">
                <a:solidFill>
                  <a:srgbClr val="000000"/>
                </a:solidFill>
              </a:rPr>
              <a:t>DIENCEPHALON</a:t>
            </a:r>
          </a:p>
          <a:p>
            <a:pPr algn="ctr"/>
            <a:r>
              <a:rPr lang="en-US" sz="1800" dirty="0" smtClean="0">
                <a:solidFill>
                  <a:srgbClr val="000000"/>
                </a:solidFill>
              </a:rPr>
              <a:t>(some key </a:t>
            </a:r>
            <a:r>
              <a:rPr lang="en-US" sz="1800" dirty="0" err="1" smtClean="0">
                <a:solidFill>
                  <a:srgbClr val="000000"/>
                </a:solidFill>
              </a:rPr>
              <a:t>subregions</a:t>
            </a:r>
            <a:r>
              <a:rPr lang="en-US" sz="1800" dirty="0" smtClean="0">
                <a:solidFill>
                  <a:srgbClr val="000000"/>
                </a:solidFill>
              </a:rPr>
              <a:t> for S&amp;P)</a:t>
            </a:r>
            <a:endParaRPr lang="en-US" dirty="0">
              <a:solidFill>
                <a:srgbClr val="000000"/>
              </a:solidFill>
            </a:endParaRPr>
          </a:p>
        </p:txBody>
      </p:sp>
      <p:sp>
        <p:nvSpPr>
          <p:cNvPr id="2" name="Rectangle 1"/>
          <p:cNvSpPr/>
          <p:nvPr/>
        </p:nvSpPr>
        <p:spPr bwMode="auto">
          <a:xfrm>
            <a:off x="6146800" y="885190"/>
            <a:ext cx="1889760" cy="2240598"/>
          </a:xfrm>
          <a:prstGeom prst="rect">
            <a:avLst/>
          </a:prstGeom>
          <a:solidFill>
            <a:srgbClr val="FF844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23575" name="Group 26"/>
          <p:cNvGrpSpPr>
            <a:grpSpLocks/>
          </p:cNvGrpSpPr>
          <p:nvPr/>
        </p:nvGrpSpPr>
        <p:grpSpPr bwMode="auto">
          <a:xfrm>
            <a:off x="6295628" y="1570991"/>
            <a:ext cx="1562100" cy="742950"/>
            <a:chOff x="4224" y="720"/>
            <a:chExt cx="984" cy="468"/>
          </a:xfrm>
        </p:grpSpPr>
        <p:sp>
          <p:nvSpPr>
            <p:cNvPr id="23580" name="Line 23"/>
            <p:cNvSpPr>
              <a:spLocks noChangeShapeType="1"/>
            </p:cNvSpPr>
            <p:nvPr/>
          </p:nvSpPr>
          <p:spPr bwMode="auto">
            <a:xfrm>
              <a:off x="4224" y="720"/>
              <a:ext cx="984" cy="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pPr eaLnBrk="1" hangingPunct="1"/>
              <a:endParaRPr lang="en-US">
                <a:solidFill>
                  <a:srgbClr val="000000"/>
                </a:solidFill>
                <a:cs typeface="Arial" charset="0"/>
              </a:endParaRPr>
            </a:p>
          </p:txBody>
        </p:sp>
        <p:sp>
          <p:nvSpPr>
            <p:cNvPr id="23581" name="Line 24"/>
            <p:cNvSpPr>
              <a:spLocks noChangeShapeType="1"/>
            </p:cNvSpPr>
            <p:nvPr/>
          </p:nvSpPr>
          <p:spPr bwMode="auto">
            <a:xfrm>
              <a:off x="4224" y="1188"/>
              <a:ext cx="984" cy="0"/>
            </a:xfrm>
            <a:prstGeom prst="line">
              <a:avLst/>
            </a:prstGeom>
            <a:noFill/>
            <a:ln w="57150">
              <a:solidFill>
                <a:srgbClr val="00ACA8"/>
              </a:solidFill>
              <a:round/>
              <a:headEnd/>
              <a:tailEnd/>
            </a:ln>
            <a:extLst>
              <a:ext uri="{909E8E84-426E-40DD-AFC4-6F175D3DCCD1}">
                <a14:hiddenFill xmlns:a14="http://schemas.microsoft.com/office/drawing/2010/main">
                  <a:noFill/>
                </a14:hiddenFill>
              </a:ext>
            </a:extLst>
          </p:spPr>
          <p:txBody>
            <a:bodyPr anchor="ctr">
              <a:spAutoFit/>
            </a:bodyPr>
            <a:lstStyle/>
            <a:p>
              <a:pPr eaLnBrk="1" hangingPunct="1"/>
              <a:endParaRPr lang="en-US">
                <a:solidFill>
                  <a:srgbClr val="000000"/>
                </a:solidFill>
                <a:cs typeface="Arial" charset="0"/>
              </a:endParaRPr>
            </a:p>
          </p:txBody>
        </p:sp>
      </p:grpSp>
      <p:sp>
        <p:nvSpPr>
          <p:cNvPr id="23576" name="Text Box 27"/>
          <p:cNvSpPr txBox="1">
            <a:spLocks noChangeArrowheads="1"/>
          </p:cNvSpPr>
          <p:nvPr/>
        </p:nvSpPr>
        <p:spPr bwMode="auto">
          <a:xfrm>
            <a:off x="6635353" y="1061403"/>
            <a:ext cx="88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dirty="0">
                <a:solidFill>
                  <a:srgbClr val="000000"/>
                </a:solidFill>
              </a:rPr>
              <a:t>Cortex</a:t>
            </a:r>
          </a:p>
        </p:txBody>
      </p:sp>
      <p:sp>
        <p:nvSpPr>
          <p:cNvPr id="23577" name="Text Box 28"/>
          <p:cNvSpPr txBox="1">
            <a:spLocks noChangeArrowheads="1"/>
          </p:cNvSpPr>
          <p:nvPr/>
        </p:nvSpPr>
        <p:spPr bwMode="auto">
          <a:xfrm>
            <a:off x="6614853" y="1749743"/>
            <a:ext cx="9236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dirty="0" smtClean="0">
                <a:solidFill>
                  <a:srgbClr val="000000"/>
                </a:solidFill>
              </a:rPr>
              <a:t>Limbic</a:t>
            </a:r>
            <a:endParaRPr lang="en-US" sz="2000" dirty="0">
              <a:solidFill>
                <a:srgbClr val="000000"/>
              </a:solidFill>
            </a:endParaRPr>
          </a:p>
        </p:txBody>
      </p:sp>
      <p:sp>
        <p:nvSpPr>
          <p:cNvPr id="23567" name="Text Box 27"/>
          <p:cNvSpPr txBox="1">
            <a:spLocks noChangeArrowheads="1"/>
          </p:cNvSpPr>
          <p:nvPr/>
        </p:nvSpPr>
        <p:spPr bwMode="auto">
          <a:xfrm>
            <a:off x="6262291" y="2504758"/>
            <a:ext cx="162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dirty="0">
                <a:solidFill>
                  <a:srgbClr val="000000"/>
                </a:solidFill>
              </a:rPr>
              <a:t>Basal Ganglia</a:t>
            </a:r>
          </a:p>
        </p:txBody>
      </p:sp>
      <p:sp>
        <p:nvSpPr>
          <p:cNvPr id="5" name="Freeform 4"/>
          <p:cNvSpPr/>
          <p:nvPr/>
        </p:nvSpPr>
        <p:spPr bwMode="auto">
          <a:xfrm>
            <a:off x="2054225" y="5403122"/>
            <a:ext cx="1323975" cy="172178"/>
          </a:xfrm>
          <a:custGeom>
            <a:avLst/>
            <a:gdLst>
              <a:gd name="connsiteX0" fmla="*/ 0 w 1323975"/>
              <a:gd name="connsiteY0" fmla="*/ 172178 h 172178"/>
              <a:gd name="connsiteX1" fmla="*/ 612775 w 1323975"/>
              <a:gd name="connsiteY1" fmla="*/ 26128 h 172178"/>
              <a:gd name="connsiteX2" fmla="*/ 1323975 w 1323975"/>
              <a:gd name="connsiteY2" fmla="*/ 728 h 172178"/>
            </a:gdLst>
            <a:ahLst/>
            <a:cxnLst>
              <a:cxn ang="0">
                <a:pos x="connsiteX0" y="connsiteY0"/>
              </a:cxn>
              <a:cxn ang="0">
                <a:pos x="connsiteX1" y="connsiteY1"/>
              </a:cxn>
              <a:cxn ang="0">
                <a:pos x="connsiteX2" y="connsiteY2"/>
              </a:cxn>
            </a:cxnLst>
            <a:rect l="l" t="t" r="r" b="b"/>
            <a:pathLst>
              <a:path w="1323975" h="172178">
                <a:moveTo>
                  <a:pt x="0" y="172178"/>
                </a:moveTo>
                <a:cubicBezTo>
                  <a:pt x="196056" y="113440"/>
                  <a:pt x="392113" y="54703"/>
                  <a:pt x="612775" y="26128"/>
                </a:cubicBezTo>
                <a:cubicBezTo>
                  <a:pt x="833437" y="-2447"/>
                  <a:pt x="1078706" y="-860"/>
                  <a:pt x="1323975" y="728"/>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Text Box 21"/>
          <p:cNvSpPr txBox="1">
            <a:spLocks noChangeArrowheads="1"/>
          </p:cNvSpPr>
          <p:nvPr/>
        </p:nvSpPr>
        <p:spPr bwMode="auto">
          <a:xfrm>
            <a:off x="2551879" y="5133478"/>
            <a:ext cx="841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200" b="1" dirty="0" smtClean="0">
                <a:solidFill>
                  <a:srgbClr val="000000"/>
                </a:solidFill>
                <a:effectLst>
                  <a:outerShdw blurRad="38100" dist="38100" dir="2700000" algn="tl">
                    <a:srgbClr val="000000">
                      <a:alpha val="43137"/>
                    </a:srgbClr>
                  </a:outerShdw>
                </a:effectLst>
              </a:rPr>
              <a:t>Thalamus</a:t>
            </a:r>
            <a:endParaRPr lang="en-US" sz="1200" b="1" dirty="0">
              <a:solidFill>
                <a:srgbClr val="000000"/>
              </a:solidFill>
              <a:effectLst>
                <a:outerShdw blurRad="38100" dist="38100" dir="2700000" algn="tl">
                  <a:srgbClr val="000000">
                    <a:alpha val="43137"/>
                  </a:srgbClr>
                </a:outerShdw>
              </a:effectLst>
            </a:endParaRPr>
          </a:p>
        </p:txBody>
      </p:sp>
      <p:sp>
        <p:nvSpPr>
          <p:cNvPr id="22" name="Text Box 21"/>
          <p:cNvSpPr txBox="1">
            <a:spLocks noChangeArrowheads="1"/>
          </p:cNvSpPr>
          <p:nvPr/>
        </p:nvSpPr>
        <p:spPr bwMode="auto">
          <a:xfrm>
            <a:off x="2244102" y="5445956"/>
            <a:ext cx="1149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200" b="1" dirty="0" smtClean="0">
                <a:solidFill>
                  <a:srgbClr val="000000"/>
                </a:solidFill>
                <a:effectLst>
                  <a:outerShdw blurRad="38100" dist="38100" dir="2700000" algn="tl">
                    <a:srgbClr val="000000">
                      <a:alpha val="43137"/>
                    </a:srgbClr>
                  </a:outerShdw>
                </a:effectLst>
              </a:rPr>
              <a:t>Hypothalamus</a:t>
            </a:r>
            <a:endParaRPr lang="en-US" sz="1200" b="1" dirty="0">
              <a:solidFill>
                <a:srgbClr val="000000"/>
              </a:solidFill>
              <a:effectLst>
                <a:outerShdw blurRad="38100" dist="38100" dir="2700000" algn="tl">
                  <a:srgbClr val="000000">
                    <a:alpha val="43137"/>
                  </a:srgbClr>
                </a:outerShdw>
              </a:effectLst>
            </a:endParaRPr>
          </a:p>
        </p:txBody>
      </p:sp>
      <p:grpSp>
        <p:nvGrpSpPr>
          <p:cNvPr id="9" name="Group 8"/>
          <p:cNvGrpSpPr/>
          <p:nvPr/>
        </p:nvGrpSpPr>
        <p:grpSpPr>
          <a:xfrm>
            <a:off x="6146749" y="4011613"/>
            <a:ext cx="1889760" cy="1360383"/>
            <a:chOff x="6146749" y="3706813"/>
            <a:chExt cx="1889760" cy="1360383"/>
          </a:xfrm>
        </p:grpSpPr>
        <p:sp>
          <p:nvSpPr>
            <p:cNvPr id="23" name="Rectangle 22"/>
            <p:cNvSpPr/>
            <p:nvPr/>
          </p:nvSpPr>
          <p:spPr bwMode="auto">
            <a:xfrm>
              <a:off x="6146749" y="3706813"/>
              <a:ext cx="1889760" cy="1360383"/>
            </a:xfrm>
            <a:prstGeom prst="rect">
              <a:avLst/>
            </a:prstGeom>
            <a:solidFill>
              <a:srgbClr val="FCCE7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7" name="Straight Connector 6"/>
            <p:cNvCxnSpPr>
              <a:stCxn id="23" idx="1"/>
              <a:endCxn id="23" idx="3"/>
            </p:cNvCxnSpPr>
            <p:nvPr/>
          </p:nvCxnSpPr>
          <p:spPr bwMode="auto">
            <a:xfrm>
              <a:off x="6146749" y="4387005"/>
              <a:ext cx="188976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7" name="Text Box 21"/>
            <p:cNvSpPr txBox="1">
              <a:spLocks noChangeArrowheads="1"/>
            </p:cNvSpPr>
            <p:nvPr/>
          </p:nvSpPr>
          <p:spPr bwMode="auto">
            <a:xfrm>
              <a:off x="6597393" y="3887121"/>
              <a:ext cx="1063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600" b="1" dirty="0" smtClean="0">
                  <a:solidFill>
                    <a:srgbClr val="000000"/>
                  </a:solidFill>
                </a:rPr>
                <a:t>Thalamus</a:t>
              </a:r>
              <a:endParaRPr lang="en-US" sz="1600" b="1" dirty="0">
                <a:solidFill>
                  <a:srgbClr val="000000"/>
                </a:solidFill>
              </a:endParaRPr>
            </a:p>
          </p:txBody>
        </p:sp>
        <p:sp>
          <p:nvSpPr>
            <p:cNvPr id="28" name="Text Box 21"/>
            <p:cNvSpPr txBox="1">
              <a:spLocks noChangeArrowheads="1"/>
            </p:cNvSpPr>
            <p:nvPr/>
          </p:nvSpPr>
          <p:spPr bwMode="auto">
            <a:xfrm>
              <a:off x="6391407" y="4575037"/>
              <a:ext cx="1475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600" b="1" dirty="0" smtClean="0">
                  <a:solidFill>
                    <a:srgbClr val="000000"/>
                  </a:solidFill>
                </a:rPr>
                <a:t>Hypothalamus</a:t>
              </a:r>
              <a:endParaRPr lang="en-US" sz="1600" b="1" dirty="0">
                <a:solidFill>
                  <a:srgbClr val="000000"/>
                </a:solidFill>
              </a:endParaRPr>
            </a:p>
          </p:txBody>
        </p:sp>
      </p:grpSp>
      <p:sp>
        <p:nvSpPr>
          <p:cNvPr id="10" name="TextBox 9"/>
          <p:cNvSpPr txBox="1"/>
          <p:nvPr/>
        </p:nvSpPr>
        <p:spPr>
          <a:xfrm>
            <a:off x="6105525" y="400050"/>
            <a:ext cx="1971374" cy="461665"/>
          </a:xfrm>
          <a:prstGeom prst="rect">
            <a:avLst/>
          </a:prstGeom>
          <a:noFill/>
        </p:spPr>
        <p:txBody>
          <a:bodyPr wrap="none" rtlCol="0">
            <a:spAutoFit/>
          </a:bodyPr>
          <a:lstStyle/>
          <a:p>
            <a:pPr algn="ctr"/>
            <a:r>
              <a:rPr lang="en-US" dirty="0" smtClean="0"/>
              <a:t>Telencephalon</a:t>
            </a:r>
            <a:endParaRPr lang="en-US" dirty="0"/>
          </a:p>
        </p:txBody>
      </p:sp>
      <p:sp>
        <p:nvSpPr>
          <p:cNvPr id="31" name="TextBox 30"/>
          <p:cNvSpPr txBox="1"/>
          <p:nvPr/>
        </p:nvSpPr>
        <p:spPr>
          <a:xfrm>
            <a:off x="6145280" y="3521906"/>
            <a:ext cx="1891865" cy="461665"/>
          </a:xfrm>
          <a:prstGeom prst="rect">
            <a:avLst/>
          </a:prstGeom>
          <a:noFill/>
        </p:spPr>
        <p:txBody>
          <a:bodyPr wrap="none" rtlCol="0">
            <a:spAutoFit/>
          </a:bodyPr>
          <a:lstStyle/>
          <a:p>
            <a:pPr algn="ctr"/>
            <a:r>
              <a:rPr lang="en-US" dirty="0" smtClean="0"/>
              <a:t>Diencephalon</a:t>
            </a:r>
            <a:endParaRPr lang="en-US" dirty="0"/>
          </a:p>
        </p:txBody>
      </p:sp>
    </p:spTree>
    <p:extLst>
      <p:ext uri="{BB962C8B-B14F-4D97-AF65-F5344CB8AC3E}">
        <p14:creationId xmlns:p14="http://schemas.microsoft.com/office/powerpoint/2010/main" val="20735688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09"/>
          <p:cNvGrpSpPr>
            <a:grpSpLocks/>
          </p:cNvGrpSpPr>
          <p:nvPr/>
        </p:nvGrpSpPr>
        <p:grpSpPr bwMode="auto">
          <a:xfrm>
            <a:off x="1089025" y="733425"/>
            <a:ext cx="7820025" cy="6024563"/>
            <a:chOff x="1089025" y="161925"/>
            <a:chExt cx="7820025" cy="6024563"/>
          </a:xfrm>
        </p:grpSpPr>
        <p:sp>
          <p:nvSpPr>
            <p:cNvPr id="19459" name="Rectangle 3"/>
            <p:cNvSpPr>
              <a:spLocks noChangeArrowheads="1"/>
            </p:cNvSpPr>
            <p:nvPr/>
          </p:nvSpPr>
          <p:spPr bwMode="auto">
            <a:xfrm>
              <a:off x="1503363" y="5651500"/>
              <a:ext cx="2373312" cy="323850"/>
            </a:xfrm>
            <a:prstGeom prst="rect">
              <a:avLst/>
            </a:prstGeom>
            <a:solidFill>
              <a:srgbClr val="FF0000"/>
            </a:solidFill>
            <a:ln w="9525">
              <a:miter lim="800000"/>
              <a:headEnd/>
              <a:tailEnd/>
            </a:ln>
            <a:scene3d>
              <a:camera prst="legacyObliqueTopRight"/>
              <a:lightRig rig="legacyFlat3" dir="b"/>
            </a:scene3d>
            <a:sp3d extrusionH="3630600" prstMaterial="legacyMatte">
              <a:bevelT w="13500" h="13500" prst="angle"/>
              <a:bevelB w="13500" h="13500" prst="angle"/>
              <a:extrusionClr>
                <a:srgbClr val="FF0000"/>
              </a:extrusionClr>
            </a:sp3d>
          </p:spPr>
          <p:txBody>
            <a:bodyPr anchor="ctr">
              <a:spAutoFit/>
              <a:flatTx/>
            </a:bodyPr>
            <a:lstStyle/>
            <a:p>
              <a:endParaRPr lang="en-US"/>
            </a:p>
          </p:txBody>
        </p:sp>
        <p:grpSp>
          <p:nvGrpSpPr>
            <p:cNvPr id="19460" name="Group 134"/>
            <p:cNvGrpSpPr>
              <a:grpSpLocks/>
            </p:cNvGrpSpPr>
            <p:nvPr/>
          </p:nvGrpSpPr>
          <p:grpSpPr bwMode="auto">
            <a:xfrm>
              <a:off x="1700213" y="4346575"/>
              <a:ext cx="3284537" cy="1304925"/>
              <a:chOff x="1084" y="102"/>
              <a:chExt cx="2069" cy="822"/>
            </a:xfrm>
          </p:grpSpPr>
          <p:sp>
            <p:nvSpPr>
              <p:cNvPr id="19554" name="Line 135"/>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55" name="Line 136"/>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56" name="Line 137"/>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57" name="Line 138"/>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58" name="Line 139"/>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59" name="Line 140"/>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19560" name="Group 141"/>
              <p:cNvGrpSpPr>
                <a:grpSpLocks/>
              </p:cNvGrpSpPr>
              <p:nvPr/>
            </p:nvGrpSpPr>
            <p:grpSpPr bwMode="auto">
              <a:xfrm>
                <a:off x="1084" y="269"/>
                <a:ext cx="2069" cy="517"/>
                <a:chOff x="1084" y="269"/>
                <a:chExt cx="2069" cy="517"/>
              </a:xfrm>
            </p:grpSpPr>
            <p:sp>
              <p:nvSpPr>
                <p:cNvPr id="19561" name="Line 142"/>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62" name="Line 143"/>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63" name="Line 144"/>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64" name="Line 145"/>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sp>
          <p:nvSpPr>
            <p:cNvPr id="19461" name="Rectangle 4"/>
            <p:cNvSpPr>
              <a:spLocks noChangeArrowheads="1"/>
            </p:cNvSpPr>
            <p:nvPr/>
          </p:nvSpPr>
          <p:spPr bwMode="auto">
            <a:xfrm>
              <a:off x="1503363" y="4814888"/>
              <a:ext cx="2373312" cy="323850"/>
            </a:xfrm>
            <a:prstGeom prst="rect">
              <a:avLst/>
            </a:prstGeom>
            <a:solidFill>
              <a:srgbClr val="00FF00"/>
            </a:solidFill>
            <a:ln w="9525">
              <a:miter lim="800000"/>
              <a:headEnd/>
              <a:tailEnd/>
            </a:ln>
            <a:scene3d>
              <a:camera prst="legacyObliqueTopRight"/>
              <a:lightRig rig="legacyFlat3" dir="b"/>
            </a:scene3d>
            <a:sp3d extrusionH="3630600" prstMaterial="legacyMatte">
              <a:bevelT w="13500" h="13500" prst="angle"/>
              <a:bevelB w="13500" h="13500" prst="angle"/>
              <a:extrusionClr>
                <a:srgbClr val="00FF00"/>
              </a:extrusionClr>
            </a:sp3d>
          </p:spPr>
          <p:txBody>
            <a:bodyPr anchor="ctr">
              <a:spAutoFit/>
              <a:flatTx/>
            </a:bodyPr>
            <a:lstStyle/>
            <a:p>
              <a:endParaRPr lang="en-US"/>
            </a:p>
          </p:txBody>
        </p:sp>
        <p:grpSp>
          <p:nvGrpSpPr>
            <p:cNvPr id="19462" name="Group 122"/>
            <p:cNvGrpSpPr>
              <a:grpSpLocks/>
            </p:cNvGrpSpPr>
            <p:nvPr/>
          </p:nvGrpSpPr>
          <p:grpSpPr bwMode="auto">
            <a:xfrm>
              <a:off x="1712913" y="3508375"/>
              <a:ext cx="3284537" cy="1304925"/>
              <a:chOff x="1084" y="102"/>
              <a:chExt cx="2069" cy="822"/>
            </a:xfrm>
          </p:grpSpPr>
          <p:sp>
            <p:nvSpPr>
              <p:cNvPr id="19543" name="Line 123"/>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44" name="Line 124"/>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45" name="Line 125"/>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46" name="Line 126"/>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47" name="Line 127"/>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48" name="Line 128"/>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19549" name="Group 129"/>
              <p:cNvGrpSpPr>
                <a:grpSpLocks/>
              </p:cNvGrpSpPr>
              <p:nvPr/>
            </p:nvGrpSpPr>
            <p:grpSpPr bwMode="auto">
              <a:xfrm>
                <a:off x="1084" y="269"/>
                <a:ext cx="2069" cy="517"/>
                <a:chOff x="1084" y="269"/>
                <a:chExt cx="2069" cy="517"/>
              </a:xfrm>
            </p:grpSpPr>
            <p:sp>
              <p:nvSpPr>
                <p:cNvPr id="19550" name="Line 130"/>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51" name="Line 131"/>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52" name="Line 132"/>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53" name="Line 133"/>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sp>
          <p:nvSpPr>
            <p:cNvPr id="19463" name="Rectangle 5"/>
            <p:cNvSpPr>
              <a:spLocks noChangeArrowheads="1"/>
            </p:cNvSpPr>
            <p:nvPr/>
          </p:nvSpPr>
          <p:spPr bwMode="auto">
            <a:xfrm>
              <a:off x="1503363" y="3978275"/>
              <a:ext cx="2373312" cy="323850"/>
            </a:xfrm>
            <a:prstGeom prst="rect">
              <a:avLst/>
            </a:prstGeom>
            <a:solidFill>
              <a:srgbClr val="FF0000"/>
            </a:solidFill>
            <a:ln w="9525">
              <a:miter lim="800000"/>
              <a:headEnd/>
              <a:tailEnd/>
            </a:ln>
            <a:scene3d>
              <a:camera prst="legacyObliqueTopRight"/>
              <a:lightRig rig="legacyFlat3" dir="b"/>
            </a:scene3d>
            <a:sp3d extrusionH="3630600" prstMaterial="legacyMatte">
              <a:bevelT w="13500" h="13500" prst="angle"/>
              <a:bevelB w="13500" h="13500" prst="angle"/>
              <a:extrusionClr>
                <a:srgbClr val="FF0000"/>
              </a:extrusionClr>
            </a:sp3d>
          </p:spPr>
          <p:txBody>
            <a:bodyPr anchor="ctr">
              <a:spAutoFit/>
              <a:flatTx/>
            </a:bodyPr>
            <a:lstStyle/>
            <a:p>
              <a:endParaRPr lang="en-US"/>
            </a:p>
          </p:txBody>
        </p:sp>
        <p:grpSp>
          <p:nvGrpSpPr>
            <p:cNvPr id="19464" name="Group 110"/>
            <p:cNvGrpSpPr>
              <a:grpSpLocks/>
            </p:cNvGrpSpPr>
            <p:nvPr/>
          </p:nvGrpSpPr>
          <p:grpSpPr bwMode="auto">
            <a:xfrm>
              <a:off x="1712913" y="2682875"/>
              <a:ext cx="3284537" cy="1304925"/>
              <a:chOff x="1084" y="102"/>
              <a:chExt cx="2069" cy="822"/>
            </a:xfrm>
          </p:grpSpPr>
          <p:sp>
            <p:nvSpPr>
              <p:cNvPr id="19532" name="Line 111"/>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33" name="Line 112"/>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34" name="Line 113"/>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35" name="Line 114"/>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36" name="Line 115"/>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37" name="Line 116"/>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19538" name="Group 117"/>
              <p:cNvGrpSpPr>
                <a:grpSpLocks/>
              </p:cNvGrpSpPr>
              <p:nvPr/>
            </p:nvGrpSpPr>
            <p:grpSpPr bwMode="auto">
              <a:xfrm>
                <a:off x="1084" y="269"/>
                <a:ext cx="2069" cy="517"/>
                <a:chOff x="1084" y="269"/>
                <a:chExt cx="2069" cy="517"/>
              </a:xfrm>
            </p:grpSpPr>
            <p:sp>
              <p:nvSpPr>
                <p:cNvPr id="19539" name="Line 118"/>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40" name="Line 119"/>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41" name="Line 120"/>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42" name="Line 121"/>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sp>
          <p:nvSpPr>
            <p:cNvPr id="19465" name="Rectangle 12"/>
            <p:cNvSpPr>
              <a:spLocks noChangeArrowheads="1"/>
            </p:cNvSpPr>
            <p:nvPr/>
          </p:nvSpPr>
          <p:spPr bwMode="auto">
            <a:xfrm>
              <a:off x="1503363" y="3141663"/>
              <a:ext cx="2373312" cy="323850"/>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a:p>
          </p:txBody>
        </p:sp>
        <p:grpSp>
          <p:nvGrpSpPr>
            <p:cNvPr id="19466" name="Group 98"/>
            <p:cNvGrpSpPr>
              <a:grpSpLocks/>
            </p:cNvGrpSpPr>
            <p:nvPr/>
          </p:nvGrpSpPr>
          <p:grpSpPr bwMode="auto">
            <a:xfrm>
              <a:off x="1712913" y="1819275"/>
              <a:ext cx="3284537" cy="1304925"/>
              <a:chOff x="1084" y="102"/>
              <a:chExt cx="2069" cy="822"/>
            </a:xfrm>
          </p:grpSpPr>
          <p:sp>
            <p:nvSpPr>
              <p:cNvPr id="19521" name="Line 99"/>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22" name="Line 100"/>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23" name="Line 101"/>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24" name="Line 102"/>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25" name="Line 103"/>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26" name="Line 104"/>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19527" name="Group 105"/>
              <p:cNvGrpSpPr>
                <a:grpSpLocks/>
              </p:cNvGrpSpPr>
              <p:nvPr/>
            </p:nvGrpSpPr>
            <p:grpSpPr bwMode="auto">
              <a:xfrm>
                <a:off x="1084" y="269"/>
                <a:ext cx="2069" cy="517"/>
                <a:chOff x="1084" y="269"/>
                <a:chExt cx="2069" cy="517"/>
              </a:xfrm>
            </p:grpSpPr>
            <p:sp>
              <p:nvSpPr>
                <p:cNvPr id="19528" name="Line 106"/>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29" name="Line 107"/>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30" name="Line 108"/>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31" name="Line 109"/>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sp>
          <p:nvSpPr>
            <p:cNvPr id="19467" name="Rectangle 13"/>
            <p:cNvSpPr>
              <a:spLocks noChangeArrowheads="1"/>
            </p:cNvSpPr>
            <p:nvPr/>
          </p:nvSpPr>
          <p:spPr bwMode="auto">
            <a:xfrm>
              <a:off x="1503363" y="2305050"/>
              <a:ext cx="2373312" cy="323850"/>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a:p>
          </p:txBody>
        </p:sp>
        <p:grpSp>
          <p:nvGrpSpPr>
            <p:cNvPr id="19468" name="Group 86"/>
            <p:cNvGrpSpPr>
              <a:grpSpLocks/>
            </p:cNvGrpSpPr>
            <p:nvPr/>
          </p:nvGrpSpPr>
          <p:grpSpPr bwMode="auto">
            <a:xfrm>
              <a:off x="1700213" y="1006475"/>
              <a:ext cx="3284537" cy="1304925"/>
              <a:chOff x="1084" y="102"/>
              <a:chExt cx="2069" cy="822"/>
            </a:xfrm>
          </p:grpSpPr>
          <p:sp>
            <p:nvSpPr>
              <p:cNvPr id="19510" name="Line 87"/>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11" name="Line 88"/>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12" name="Line 89"/>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13" name="Line 90"/>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14" name="Line 91"/>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15" name="Line 92"/>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19516" name="Group 93"/>
              <p:cNvGrpSpPr>
                <a:grpSpLocks/>
              </p:cNvGrpSpPr>
              <p:nvPr/>
            </p:nvGrpSpPr>
            <p:grpSpPr bwMode="auto">
              <a:xfrm>
                <a:off x="1084" y="269"/>
                <a:ext cx="2069" cy="517"/>
                <a:chOff x="1084" y="269"/>
                <a:chExt cx="2069" cy="517"/>
              </a:xfrm>
            </p:grpSpPr>
            <p:sp>
              <p:nvSpPr>
                <p:cNvPr id="19517" name="Line 94"/>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18" name="Line 95"/>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19" name="Line 96"/>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20" name="Line 97"/>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sp>
          <p:nvSpPr>
            <p:cNvPr id="19469" name="Rectangle 14"/>
            <p:cNvSpPr>
              <a:spLocks noChangeArrowheads="1"/>
            </p:cNvSpPr>
            <p:nvPr/>
          </p:nvSpPr>
          <p:spPr bwMode="auto">
            <a:xfrm>
              <a:off x="1503363" y="1468438"/>
              <a:ext cx="2373312" cy="323850"/>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a:p>
          </p:txBody>
        </p:sp>
        <p:sp>
          <p:nvSpPr>
            <p:cNvPr id="19470" name="Line 18"/>
            <p:cNvSpPr>
              <a:spLocks noChangeShapeType="1"/>
            </p:cNvSpPr>
            <p:nvPr/>
          </p:nvSpPr>
          <p:spPr bwMode="auto">
            <a:xfrm>
              <a:off x="2516188" y="1465263"/>
              <a:ext cx="0" cy="4506912"/>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71" name="Line 19"/>
            <p:cNvSpPr>
              <a:spLocks noChangeShapeType="1"/>
            </p:cNvSpPr>
            <p:nvPr/>
          </p:nvSpPr>
          <p:spPr bwMode="auto">
            <a:xfrm>
              <a:off x="2820988" y="1465263"/>
              <a:ext cx="0" cy="4506912"/>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72" name="Line 23"/>
            <p:cNvSpPr>
              <a:spLocks noChangeShapeType="1"/>
            </p:cNvSpPr>
            <p:nvPr/>
          </p:nvSpPr>
          <p:spPr bwMode="auto">
            <a:xfrm>
              <a:off x="3201988" y="1465263"/>
              <a:ext cx="0" cy="4506912"/>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73" name="Line 24"/>
            <p:cNvSpPr>
              <a:spLocks noChangeShapeType="1"/>
            </p:cNvSpPr>
            <p:nvPr/>
          </p:nvSpPr>
          <p:spPr bwMode="auto">
            <a:xfrm>
              <a:off x="3506788" y="1465263"/>
              <a:ext cx="0" cy="4506912"/>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74" name="Line 28"/>
            <p:cNvSpPr>
              <a:spLocks noChangeShapeType="1"/>
            </p:cNvSpPr>
            <p:nvPr/>
          </p:nvSpPr>
          <p:spPr bwMode="auto">
            <a:xfrm>
              <a:off x="1849438" y="1465263"/>
              <a:ext cx="0" cy="4506912"/>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9475" name="Line 29"/>
            <p:cNvSpPr>
              <a:spLocks noChangeShapeType="1"/>
            </p:cNvSpPr>
            <p:nvPr/>
          </p:nvSpPr>
          <p:spPr bwMode="auto">
            <a:xfrm>
              <a:off x="2154238" y="1465263"/>
              <a:ext cx="0" cy="4506912"/>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19476" name="Group 85"/>
            <p:cNvGrpSpPr>
              <a:grpSpLocks/>
            </p:cNvGrpSpPr>
            <p:nvPr/>
          </p:nvGrpSpPr>
          <p:grpSpPr bwMode="auto">
            <a:xfrm>
              <a:off x="1720850" y="161925"/>
              <a:ext cx="3284538" cy="1304925"/>
              <a:chOff x="1084" y="102"/>
              <a:chExt cx="2069" cy="822"/>
            </a:xfrm>
          </p:grpSpPr>
          <p:sp>
            <p:nvSpPr>
              <p:cNvPr id="19499" name="Line 20"/>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00" name="Line 21"/>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01" name="Line 25"/>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02" name="Line 26"/>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03" name="Line 30"/>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04" name="Line 31"/>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19505" name="Group 32"/>
              <p:cNvGrpSpPr>
                <a:grpSpLocks/>
              </p:cNvGrpSpPr>
              <p:nvPr/>
            </p:nvGrpSpPr>
            <p:grpSpPr bwMode="auto">
              <a:xfrm>
                <a:off x="1084" y="269"/>
                <a:ext cx="2069" cy="517"/>
                <a:chOff x="1084" y="269"/>
                <a:chExt cx="2069" cy="517"/>
              </a:xfrm>
            </p:grpSpPr>
            <p:sp>
              <p:nvSpPr>
                <p:cNvPr id="19506" name="Line 33"/>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07" name="Line 34"/>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08" name="Line 35"/>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509" name="Line 36"/>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pic>
          <p:nvPicPr>
            <p:cNvPr id="19477"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575" y="312738"/>
              <a:ext cx="2419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8" name="Group 38"/>
            <p:cNvGrpSpPr>
              <a:grpSpLocks/>
            </p:cNvGrpSpPr>
            <p:nvPr/>
          </p:nvGrpSpPr>
          <p:grpSpPr bwMode="auto">
            <a:xfrm>
              <a:off x="1089025" y="1400175"/>
              <a:ext cx="336550" cy="4686300"/>
              <a:chOff x="686" y="882"/>
              <a:chExt cx="212" cy="2952"/>
            </a:xfrm>
          </p:grpSpPr>
          <p:sp>
            <p:nvSpPr>
              <p:cNvPr id="19493" name="Text Box 39"/>
              <p:cNvSpPr txBox="1">
                <a:spLocks noChangeArrowheads="1"/>
              </p:cNvSpPr>
              <p:nvPr/>
            </p:nvSpPr>
            <p:spPr bwMode="auto">
              <a:xfrm>
                <a:off x="686" y="88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solidFill>
                      <a:schemeClr val="tx2"/>
                    </a:solidFill>
                  </a:rPr>
                  <a:t>1</a:t>
                </a:r>
              </a:p>
            </p:txBody>
          </p:sp>
          <p:sp>
            <p:nvSpPr>
              <p:cNvPr id="19494" name="Text Box 40"/>
              <p:cNvSpPr txBox="1">
                <a:spLocks noChangeArrowheads="1"/>
              </p:cNvSpPr>
              <p:nvPr/>
            </p:nvSpPr>
            <p:spPr bwMode="auto">
              <a:xfrm>
                <a:off x="686" y="142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solidFill>
                      <a:schemeClr val="tx2"/>
                    </a:solidFill>
                  </a:rPr>
                  <a:t>2</a:t>
                </a:r>
              </a:p>
            </p:txBody>
          </p:sp>
          <p:sp>
            <p:nvSpPr>
              <p:cNvPr id="19495" name="Text Box 41"/>
              <p:cNvSpPr txBox="1">
                <a:spLocks noChangeArrowheads="1"/>
              </p:cNvSpPr>
              <p:nvPr/>
            </p:nvSpPr>
            <p:spPr bwMode="auto">
              <a:xfrm>
                <a:off x="686" y="193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solidFill>
                      <a:schemeClr val="tx2"/>
                    </a:solidFill>
                  </a:rPr>
                  <a:t>3</a:t>
                </a:r>
              </a:p>
            </p:txBody>
          </p:sp>
          <p:sp>
            <p:nvSpPr>
              <p:cNvPr id="19496" name="Text Box 42"/>
              <p:cNvSpPr txBox="1">
                <a:spLocks noChangeArrowheads="1"/>
              </p:cNvSpPr>
              <p:nvPr/>
            </p:nvSpPr>
            <p:spPr bwMode="auto">
              <a:xfrm>
                <a:off x="686" y="247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solidFill>
                      <a:schemeClr val="tx2"/>
                    </a:solidFill>
                  </a:rPr>
                  <a:t>4</a:t>
                </a:r>
              </a:p>
            </p:txBody>
          </p:sp>
          <p:sp>
            <p:nvSpPr>
              <p:cNvPr id="19497" name="Text Box 43"/>
              <p:cNvSpPr txBox="1">
                <a:spLocks noChangeArrowheads="1"/>
              </p:cNvSpPr>
              <p:nvPr/>
            </p:nvSpPr>
            <p:spPr bwMode="auto">
              <a:xfrm>
                <a:off x="686" y="301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solidFill>
                      <a:schemeClr val="tx2"/>
                    </a:solidFill>
                  </a:rPr>
                  <a:t>5</a:t>
                </a:r>
              </a:p>
            </p:txBody>
          </p:sp>
          <p:sp>
            <p:nvSpPr>
              <p:cNvPr id="19498" name="Text Box 44"/>
              <p:cNvSpPr txBox="1">
                <a:spLocks noChangeArrowheads="1"/>
              </p:cNvSpPr>
              <p:nvPr/>
            </p:nvSpPr>
            <p:spPr bwMode="auto">
              <a:xfrm>
                <a:off x="686" y="354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solidFill>
                      <a:schemeClr val="tx2"/>
                    </a:solidFill>
                  </a:rPr>
                  <a:t>6</a:t>
                </a:r>
              </a:p>
            </p:txBody>
          </p:sp>
        </p:grpSp>
        <p:grpSp>
          <p:nvGrpSpPr>
            <p:cNvPr id="19479" name="Group 52"/>
            <p:cNvGrpSpPr>
              <a:grpSpLocks/>
            </p:cNvGrpSpPr>
            <p:nvPr/>
          </p:nvGrpSpPr>
          <p:grpSpPr bwMode="auto">
            <a:xfrm>
              <a:off x="4140200" y="420688"/>
              <a:ext cx="841375" cy="5313362"/>
              <a:chOff x="2608" y="265"/>
              <a:chExt cx="530" cy="3347"/>
            </a:xfrm>
          </p:grpSpPr>
          <p:sp>
            <p:nvSpPr>
              <p:cNvPr id="19489" name="Line 48"/>
              <p:cNvSpPr>
                <a:spLocks noChangeShapeType="1"/>
              </p:cNvSpPr>
              <p:nvPr/>
            </p:nvSpPr>
            <p:spPr bwMode="auto">
              <a:xfrm>
                <a:off x="2608" y="786"/>
                <a:ext cx="0" cy="282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Line 49"/>
              <p:cNvSpPr>
                <a:spLocks noChangeShapeType="1"/>
              </p:cNvSpPr>
              <p:nvPr/>
            </p:nvSpPr>
            <p:spPr bwMode="auto">
              <a:xfrm>
                <a:off x="2774" y="625"/>
                <a:ext cx="0" cy="282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50"/>
              <p:cNvSpPr>
                <a:spLocks noChangeShapeType="1"/>
              </p:cNvSpPr>
              <p:nvPr/>
            </p:nvSpPr>
            <p:spPr bwMode="auto">
              <a:xfrm>
                <a:off x="2972" y="441"/>
                <a:ext cx="0" cy="282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51"/>
              <p:cNvSpPr>
                <a:spLocks noChangeShapeType="1"/>
              </p:cNvSpPr>
              <p:nvPr/>
            </p:nvSpPr>
            <p:spPr bwMode="auto">
              <a:xfrm>
                <a:off x="3138" y="265"/>
                <a:ext cx="0" cy="282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80" name="Group 45"/>
            <p:cNvGrpSpPr>
              <a:grpSpLocks/>
            </p:cNvGrpSpPr>
            <p:nvPr/>
          </p:nvGrpSpPr>
          <p:grpSpPr bwMode="auto">
            <a:xfrm>
              <a:off x="4476750" y="3200400"/>
              <a:ext cx="3617913" cy="547688"/>
              <a:chOff x="2820" y="2016"/>
              <a:chExt cx="2279" cy="345"/>
            </a:xfrm>
          </p:grpSpPr>
          <p:sp>
            <p:nvSpPr>
              <p:cNvPr id="19487" name="AutoShape 6"/>
              <p:cNvSpPr>
                <a:spLocks noChangeArrowheads="1"/>
              </p:cNvSpPr>
              <p:nvPr/>
            </p:nvSpPr>
            <p:spPr bwMode="auto">
              <a:xfrm flipH="1">
                <a:off x="2820" y="2047"/>
                <a:ext cx="899" cy="314"/>
              </a:xfrm>
              <a:custGeom>
                <a:avLst/>
                <a:gdLst>
                  <a:gd name="T0" fmla="*/ 28 w 21600"/>
                  <a:gd name="T1" fmla="*/ 0 h 21600"/>
                  <a:gd name="T2" fmla="*/ 0 w 21600"/>
                  <a:gd name="T3" fmla="*/ 2 h 21600"/>
                  <a:gd name="T4" fmla="*/ 28 w 21600"/>
                  <a:gd name="T5" fmla="*/ 5 h 21600"/>
                  <a:gd name="T6" fmla="*/ 37 w 21600"/>
                  <a:gd name="T7" fmla="*/ 2 h 21600"/>
                  <a:gd name="T8" fmla="*/ 17694720 60000 65536"/>
                  <a:gd name="T9" fmla="*/ 11796480 60000 65536"/>
                  <a:gd name="T10" fmla="*/ 5898240 60000 65536"/>
                  <a:gd name="T11" fmla="*/ 0 60000 65536"/>
                  <a:gd name="T12" fmla="*/ 3364 w 21600"/>
                  <a:gd name="T13" fmla="*/ 5434 h 21600"/>
                  <a:gd name="T14" fmla="*/ 18909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anchor="ctr">
                <a:spAutoFit/>
                <a:flatTx/>
              </a:bodyPr>
              <a:lstStyle/>
              <a:p>
                <a:endParaRPr lang="en-US"/>
              </a:p>
            </p:txBody>
          </p:sp>
          <p:sp>
            <p:nvSpPr>
              <p:cNvPr id="19488" name="Text Box 8"/>
              <p:cNvSpPr txBox="1">
                <a:spLocks noChangeArrowheads="1"/>
              </p:cNvSpPr>
              <p:nvPr/>
            </p:nvSpPr>
            <p:spPr bwMode="auto">
              <a:xfrm>
                <a:off x="3792" y="2016"/>
                <a:ext cx="13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dirty="0">
                    <a:latin typeface="Arial" charset="0"/>
                  </a:rPr>
                  <a:t>From Thalamus</a:t>
                </a:r>
              </a:p>
            </p:txBody>
          </p:sp>
        </p:grpSp>
        <p:grpSp>
          <p:nvGrpSpPr>
            <p:cNvPr id="19481" name="Group 46"/>
            <p:cNvGrpSpPr>
              <a:grpSpLocks/>
            </p:cNvGrpSpPr>
            <p:nvPr/>
          </p:nvGrpSpPr>
          <p:grpSpPr bwMode="auto">
            <a:xfrm>
              <a:off x="4975225" y="4337050"/>
              <a:ext cx="3933825" cy="596900"/>
              <a:chOff x="3134" y="2732"/>
              <a:chExt cx="2478" cy="376"/>
            </a:xfrm>
          </p:grpSpPr>
          <p:sp>
            <p:nvSpPr>
              <p:cNvPr id="19485" name="Text Box 10"/>
              <p:cNvSpPr txBox="1">
                <a:spLocks noChangeArrowheads="1"/>
              </p:cNvSpPr>
              <p:nvPr/>
            </p:nvSpPr>
            <p:spPr bwMode="auto">
              <a:xfrm>
                <a:off x="4086" y="2732"/>
                <a:ext cx="15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latin typeface="Arial" charset="0"/>
                  </a:rPr>
                  <a:t>Back To</a:t>
                </a:r>
                <a:r>
                  <a:rPr lang="en-US" sz="2000" b="1"/>
                  <a:t> </a:t>
                </a:r>
                <a:r>
                  <a:rPr lang="en-US" sz="2000" b="1">
                    <a:latin typeface="Arial" charset="0"/>
                  </a:rPr>
                  <a:t>Thalamus</a:t>
                </a:r>
                <a:endParaRPr lang="en-US" sz="2000" b="1"/>
              </a:p>
            </p:txBody>
          </p:sp>
          <p:sp>
            <p:nvSpPr>
              <p:cNvPr id="19486" name="AutoShape 11"/>
              <p:cNvSpPr>
                <a:spLocks noChangeArrowheads="1"/>
              </p:cNvSpPr>
              <p:nvPr/>
            </p:nvSpPr>
            <p:spPr bwMode="auto">
              <a:xfrm>
                <a:off x="3134" y="2794"/>
                <a:ext cx="899" cy="314"/>
              </a:xfrm>
              <a:custGeom>
                <a:avLst/>
                <a:gdLst>
                  <a:gd name="T0" fmla="*/ 28 w 21600"/>
                  <a:gd name="T1" fmla="*/ 0 h 21600"/>
                  <a:gd name="T2" fmla="*/ 0 w 21600"/>
                  <a:gd name="T3" fmla="*/ 2 h 21600"/>
                  <a:gd name="T4" fmla="*/ 28 w 21600"/>
                  <a:gd name="T5" fmla="*/ 5 h 21600"/>
                  <a:gd name="T6" fmla="*/ 37 w 21600"/>
                  <a:gd name="T7" fmla="*/ 2 h 21600"/>
                  <a:gd name="T8" fmla="*/ 17694720 60000 65536"/>
                  <a:gd name="T9" fmla="*/ 11796480 60000 65536"/>
                  <a:gd name="T10" fmla="*/ 5898240 60000 65536"/>
                  <a:gd name="T11" fmla="*/ 0 60000 65536"/>
                  <a:gd name="T12" fmla="*/ 3364 w 21600"/>
                  <a:gd name="T13" fmla="*/ 5434 h 21600"/>
                  <a:gd name="T14" fmla="*/ 18909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66"/>
                </a:extrusionClr>
              </a:sp3d>
            </p:spPr>
            <p:txBody>
              <a:bodyPr anchor="ctr">
                <a:spAutoFit/>
                <a:flatTx/>
              </a:bodyPr>
              <a:lstStyle/>
              <a:p>
                <a:endParaRPr lang="en-US"/>
              </a:p>
            </p:txBody>
          </p:sp>
        </p:grpSp>
        <p:grpSp>
          <p:nvGrpSpPr>
            <p:cNvPr id="19482" name="Group 47"/>
            <p:cNvGrpSpPr>
              <a:grpSpLocks/>
            </p:cNvGrpSpPr>
            <p:nvPr/>
          </p:nvGrpSpPr>
          <p:grpSpPr bwMode="auto">
            <a:xfrm>
              <a:off x="3889382" y="4824413"/>
              <a:ext cx="2112967" cy="1362075"/>
              <a:chOff x="2450" y="3039"/>
              <a:chExt cx="1331" cy="858"/>
            </a:xfrm>
          </p:grpSpPr>
          <p:sp>
            <p:nvSpPr>
              <p:cNvPr id="19483" name="AutoShape 7"/>
              <p:cNvSpPr>
                <a:spLocks noChangeArrowheads="1"/>
              </p:cNvSpPr>
              <p:nvPr/>
            </p:nvSpPr>
            <p:spPr bwMode="auto">
              <a:xfrm rot="-5400000" flipH="1" flipV="1">
                <a:off x="2365" y="3124"/>
                <a:ext cx="631" cy="462"/>
              </a:xfrm>
              <a:custGeom>
                <a:avLst/>
                <a:gdLst>
                  <a:gd name="T0" fmla="*/ 13 w 21600"/>
                  <a:gd name="T1" fmla="*/ 0 h 21600"/>
                  <a:gd name="T2" fmla="*/ 13 w 21600"/>
                  <a:gd name="T3" fmla="*/ 6 h 21600"/>
                  <a:gd name="T4" fmla="*/ 3 w 21600"/>
                  <a:gd name="T5" fmla="*/ 10 h 21600"/>
                  <a:gd name="T6" fmla="*/ 18 w 21600"/>
                  <a:gd name="T7" fmla="*/ 3 h 21600"/>
                  <a:gd name="T8" fmla="*/ 17694720 60000 65536"/>
                  <a:gd name="T9" fmla="*/ 5898240 60000 65536"/>
                  <a:gd name="T10" fmla="*/ 5898240 60000 65536"/>
                  <a:gd name="T11" fmla="*/ 0 60000 65536"/>
                  <a:gd name="T12" fmla="*/ 12426 w 21600"/>
                  <a:gd name="T13" fmla="*/ 2899 h 21600"/>
                  <a:gd name="T14" fmla="*/ 18211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66"/>
                </a:extrusionClr>
              </a:sp3d>
            </p:spPr>
            <p:txBody>
              <a:bodyPr anchor="ctr">
                <a:spAutoFit/>
                <a:flatTx/>
              </a:bodyPr>
              <a:lstStyle/>
              <a:p>
                <a:endParaRPr lang="en-US"/>
              </a:p>
            </p:txBody>
          </p:sp>
          <p:sp>
            <p:nvSpPr>
              <p:cNvPr id="19484" name="Text Box 9"/>
              <p:cNvSpPr txBox="1">
                <a:spLocks noChangeArrowheads="1"/>
              </p:cNvSpPr>
              <p:nvPr/>
            </p:nvSpPr>
            <p:spPr bwMode="auto">
              <a:xfrm>
                <a:off x="2660" y="3645"/>
                <a:ext cx="11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u="sng" dirty="0" smtClean="0">
                    <a:latin typeface="Arial" charset="0"/>
                  </a:rPr>
                  <a:t>Output Layer</a:t>
                </a:r>
                <a:endParaRPr lang="en-US" sz="2000" b="1" dirty="0"/>
              </a:p>
            </p:txBody>
          </p:sp>
        </p:grpSp>
      </p:grpSp>
      <p:sp>
        <p:nvSpPr>
          <p:cNvPr id="2" name="TextBox 1"/>
          <p:cNvSpPr txBox="1"/>
          <p:nvPr/>
        </p:nvSpPr>
        <p:spPr>
          <a:xfrm>
            <a:off x="802536" y="119618"/>
            <a:ext cx="8353633" cy="369332"/>
          </a:xfrm>
          <a:prstGeom prst="rect">
            <a:avLst/>
          </a:prstGeom>
          <a:noFill/>
        </p:spPr>
        <p:txBody>
          <a:bodyPr wrap="none" rtlCol="0">
            <a:spAutoFit/>
          </a:bodyPr>
          <a:lstStyle/>
          <a:p>
            <a:r>
              <a:rPr lang="en-US" sz="1800" b="1" dirty="0" smtClean="0">
                <a:latin typeface="+mn-lt"/>
              </a:rPr>
              <a:t>CORTEX is made of Vertical Columns, each containing 6 layers of neurons</a:t>
            </a:r>
            <a:endParaRPr lang="en-US" sz="1800" b="1" dirty="0">
              <a:latin typeface="+mn-lt"/>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416052" y="363538"/>
            <a:ext cx="6996114" cy="6132512"/>
            <a:chOff x="892" y="229"/>
            <a:chExt cx="4407" cy="3863"/>
          </a:xfrm>
        </p:grpSpPr>
        <p:grpSp>
          <p:nvGrpSpPr>
            <p:cNvPr id="20517" name="Group 3"/>
            <p:cNvGrpSpPr>
              <a:grpSpLocks/>
            </p:cNvGrpSpPr>
            <p:nvPr/>
          </p:nvGrpSpPr>
          <p:grpSpPr bwMode="auto">
            <a:xfrm>
              <a:off x="3093" y="229"/>
              <a:ext cx="2206" cy="1027"/>
              <a:chOff x="947" y="102"/>
              <a:chExt cx="2206" cy="1027"/>
            </a:xfrm>
          </p:grpSpPr>
          <p:sp>
            <p:nvSpPr>
              <p:cNvPr id="20547" name="Rectangle 4"/>
              <p:cNvSpPr>
                <a:spLocks noChangeArrowheads="1"/>
              </p:cNvSpPr>
              <p:nvPr/>
            </p:nvSpPr>
            <p:spPr bwMode="auto">
              <a:xfrm>
                <a:off x="947" y="925"/>
                <a:ext cx="1495" cy="204"/>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dirty="0"/>
              </a:p>
            </p:txBody>
          </p:sp>
          <p:sp>
            <p:nvSpPr>
              <p:cNvPr id="20548" name="Line 5"/>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49" name="Line 6"/>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50" name="Line 7"/>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51" name="Line 8"/>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52" name="Line 9"/>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53" name="Line 10"/>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54" name="Line 11"/>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55" name="Line 12"/>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56" name="Line 13"/>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57" name="Line 14"/>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grpSp>
        <p:grpSp>
          <p:nvGrpSpPr>
            <p:cNvPr id="20518" name="Group 15"/>
            <p:cNvGrpSpPr>
              <a:grpSpLocks/>
            </p:cNvGrpSpPr>
            <p:nvPr/>
          </p:nvGrpSpPr>
          <p:grpSpPr bwMode="auto">
            <a:xfrm>
              <a:off x="3093" y="1491"/>
              <a:ext cx="2206" cy="1027"/>
              <a:chOff x="947" y="102"/>
              <a:chExt cx="2206" cy="1027"/>
            </a:xfrm>
          </p:grpSpPr>
          <p:sp>
            <p:nvSpPr>
              <p:cNvPr id="20536" name="Rectangle 16"/>
              <p:cNvSpPr>
                <a:spLocks noChangeArrowheads="1"/>
              </p:cNvSpPr>
              <p:nvPr/>
            </p:nvSpPr>
            <p:spPr bwMode="auto">
              <a:xfrm>
                <a:off x="947" y="925"/>
                <a:ext cx="1495" cy="204"/>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dirty="0"/>
              </a:p>
            </p:txBody>
          </p:sp>
          <p:sp>
            <p:nvSpPr>
              <p:cNvPr id="20537" name="Line 17"/>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38" name="Line 18"/>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39" name="Line 19"/>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40" name="Line 20"/>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41" name="Line 21"/>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42" name="Line 22"/>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43" name="Line 23"/>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44" name="Line 24"/>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45" name="Line 25"/>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46" name="Line 26"/>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grpSp>
        <p:grpSp>
          <p:nvGrpSpPr>
            <p:cNvPr id="20519" name="Group 27"/>
            <p:cNvGrpSpPr>
              <a:grpSpLocks/>
            </p:cNvGrpSpPr>
            <p:nvPr/>
          </p:nvGrpSpPr>
          <p:grpSpPr bwMode="auto">
            <a:xfrm>
              <a:off x="3093" y="2753"/>
              <a:ext cx="2206" cy="1027"/>
              <a:chOff x="947" y="102"/>
              <a:chExt cx="2206" cy="1027"/>
            </a:xfrm>
          </p:grpSpPr>
          <p:sp>
            <p:nvSpPr>
              <p:cNvPr id="20525" name="Rectangle 28"/>
              <p:cNvSpPr>
                <a:spLocks noChangeArrowheads="1"/>
              </p:cNvSpPr>
              <p:nvPr/>
            </p:nvSpPr>
            <p:spPr bwMode="auto">
              <a:xfrm>
                <a:off x="947" y="925"/>
                <a:ext cx="1495" cy="204"/>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dirty="0"/>
              </a:p>
            </p:txBody>
          </p:sp>
          <p:sp>
            <p:nvSpPr>
              <p:cNvPr id="20526" name="Line 29"/>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27" name="Line 30"/>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28" name="Line 31"/>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29" name="Line 32"/>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30" name="Line 33"/>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31" name="Line 34"/>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32" name="Line 35"/>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33" name="Line 36"/>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34" name="Line 37"/>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0535" name="Line 38"/>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grpSp>
        <p:sp>
          <p:nvSpPr>
            <p:cNvPr id="20520" name="Text Box 39"/>
            <p:cNvSpPr txBox="1">
              <a:spLocks noChangeArrowheads="1"/>
            </p:cNvSpPr>
            <p:nvPr/>
          </p:nvSpPr>
          <p:spPr bwMode="auto">
            <a:xfrm>
              <a:off x="1053" y="3336"/>
              <a:ext cx="1595"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dirty="0" smtClean="0">
                  <a:solidFill>
                    <a:schemeClr val="tx2"/>
                  </a:solidFill>
                </a:rPr>
                <a:t>2D Receptor</a:t>
              </a:r>
              <a:endParaRPr lang="en-US" sz="3600" dirty="0">
                <a:solidFill>
                  <a:schemeClr val="tx2"/>
                </a:solidFill>
              </a:endParaRPr>
            </a:p>
            <a:p>
              <a:pPr algn="ctr"/>
              <a:r>
                <a:rPr lang="en-US" sz="3600" dirty="0">
                  <a:solidFill>
                    <a:schemeClr val="tx2"/>
                  </a:solidFill>
                </a:rPr>
                <a:t>Array</a:t>
              </a:r>
            </a:p>
          </p:txBody>
        </p:sp>
        <p:sp>
          <p:nvSpPr>
            <p:cNvPr id="20521" name="Text Box 40"/>
            <p:cNvSpPr txBox="1">
              <a:spLocks noChangeArrowheads="1"/>
            </p:cNvSpPr>
            <p:nvPr/>
          </p:nvSpPr>
          <p:spPr bwMode="auto">
            <a:xfrm>
              <a:off x="1225" y="1839"/>
              <a:ext cx="12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dirty="0">
                  <a:solidFill>
                    <a:schemeClr val="tx2"/>
                  </a:solidFill>
                </a:rPr>
                <a:t>Thalamus</a:t>
              </a:r>
            </a:p>
          </p:txBody>
        </p:sp>
        <p:sp>
          <p:nvSpPr>
            <p:cNvPr id="20522" name="Text Box 41"/>
            <p:cNvSpPr txBox="1">
              <a:spLocks noChangeArrowheads="1"/>
            </p:cNvSpPr>
            <p:nvPr/>
          </p:nvSpPr>
          <p:spPr bwMode="auto">
            <a:xfrm>
              <a:off x="892" y="516"/>
              <a:ext cx="191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3600">
                  <a:solidFill>
                    <a:schemeClr val="tx2"/>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Primary Cortex</a:t>
              </a:r>
              <a:endParaRPr lang="en-US" dirty="0"/>
            </a:p>
          </p:txBody>
        </p:sp>
        <p:sp>
          <p:nvSpPr>
            <p:cNvPr id="20523" name="AutoShape 42"/>
            <p:cNvSpPr>
              <a:spLocks noChangeArrowheads="1"/>
            </p:cNvSpPr>
            <p:nvPr/>
          </p:nvSpPr>
          <p:spPr bwMode="auto">
            <a:xfrm>
              <a:off x="1721" y="990"/>
              <a:ext cx="288" cy="750"/>
            </a:xfrm>
            <a:prstGeom prst="upDownArrow">
              <a:avLst>
                <a:gd name="adj1" fmla="val 50000"/>
                <a:gd name="adj2" fmla="val 52083"/>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0524" name="AutoShape 43"/>
            <p:cNvSpPr>
              <a:spLocks noChangeArrowheads="1"/>
            </p:cNvSpPr>
            <p:nvPr/>
          </p:nvSpPr>
          <p:spPr bwMode="auto">
            <a:xfrm>
              <a:off x="1723" y="2437"/>
              <a:ext cx="283" cy="783"/>
            </a:xfrm>
            <a:prstGeom prst="upArrow">
              <a:avLst>
                <a:gd name="adj1" fmla="val 50000"/>
                <a:gd name="adj2" fmla="val 6917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20486" name="Line 56"/>
          <p:cNvSpPr>
            <a:spLocks noChangeShapeType="1"/>
          </p:cNvSpPr>
          <p:nvPr/>
        </p:nvSpPr>
        <p:spPr bwMode="auto">
          <a:xfrm>
            <a:off x="4887913" y="1736725"/>
            <a:ext cx="2366962"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87" name="Line 57"/>
          <p:cNvSpPr>
            <a:spLocks noChangeShapeType="1"/>
          </p:cNvSpPr>
          <p:nvPr/>
        </p:nvSpPr>
        <p:spPr bwMode="auto">
          <a:xfrm>
            <a:off x="4887913" y="1789113"/>
            <a:ext cx="2366962"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88" name="Line 58"/>
          <p:cNvSpPr>
            <a:spLocks noChangeShapeType="1"/>
          </p:cNvSpPr>
          <p:nvPr/>
        </p:nvSpPr>
        <p:spPr bwMode="auto">
          <a:xfrm>
            <a:off x="4887913" y="1858963"/>
            <a:ext cx="2366962"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89" name="Line 59"/>
          <p:cNvSpPr>
            <a:spLocks noChangeShapeType="1"/>
          </p:cNvSpPr>
          <p:nvPr/>
        </p:nvSpPr>
        <p:spPr bwMode="auto">
          <a:xfrm>
            <a:off x="4887913" y="1677988"/>
            <a:ext cx="2366962"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0" name="Line 60"/>
          <p:cNvSpPr>
            <a:spLocks noChangeShapeType="1"/>
          </p:cNvSpPr>
          <p:nvPr/>
        </p:nvSpPr>
        <p:spPr bwMode="auto">
          <a:xfrm>
            <a:off x="4887913" y="1916113"/>
            <a:ext cx="2366962"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1" name="Line 61"/>
          <p:cNvSpPr>
            <a:spLocks noChangeShapeType="1"/>
          </p:cNvSpPr>
          <p:nvPr/>
        </p:nvSpPr>
        <p:spPr bwMode="auto">
          <a:xfrm>
            <a:off x="4887913" y="1963738"/>
            <a:ext cx="2366962"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2" name="Line 62"/>
          <p:cNvSpPr>
            <a:spLocks noChangeShapeType="1"/>
          </p:cNvSpPr>
          <p:nvPr/>
        </p:nvSpPr>
        <p:spPr bwMode="auto">
          <a:xfrm flipV="1">
            <a:off x="7264400" y="376238"/>
            <a:ext cx="1320800" cy="130016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3" name="Line 63"/>
          <p:cNvSpPr>
            <a:spLocks noChangeShapeType="1"/>
          </p:cNvSpPr>
          <p:nvPr/>
        </p:nvSpPr>
        <p:spPr bwMode="auto">
          <a:xfrm flipV="1">
            <a:off x="7254875" y="442913"/>
            <a:ext cx="1320800" cy="130016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4" name="Line 64"/>
          <p:cNvSpPr>
            <a:spLocks noChangeShapeType="1"/>
          </p:cNvSpPr>
          <p:nvPr/>
        </p:nvSpPr>
        <p:spPr bwMode="auto">
          <a:xfrm flipV="1">
            <a:off x="7264400" y="500063"/>
            <a:ext cx="1320800" cy="130016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5" name="Line 65"/>
          <p:cNvSpPr>
            <a:spLocks noChangeShapeType="1"/>
          </p:cNvSpPr>
          <p:nvPr/>
        </p:nvSpPr>
        <p:spPr bwMode="auto">
          <a:xfrm flipV="1">
            <a:off x="7264400" y="566738"/>
            <a:ext cx="1320800" cy="130016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6" name="Line 66"/>
          <p:cNvSpPr>
            <a:spLocks noChangeShapeType="1"/>
          </p:cNvSpPr>
          <p:nvPr/>
        </p:nvSpPr>
        <p:spPr bwMode="auto">
          <a:xfrm flipV="1">
            <a:off x="7254875" y="633413"/>
            <a:ext cx="1320800" cy="130016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Line 67"/>
          <p:cNvSpPr>
            <a:spLocks noChangeShapeType="1"/>
          </p:cNvSpPr>
          <p:nvPr/>
        </p:nvSpPr>
        <p:spPr bwMode="auto">
          <a:xfrm flipV="1">
            <a:off x="7273925" y="661988"/>
            <a:ext cx="1320800" cy="130016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8" name="Line 68"/>
          <p:cNvSpPr>
            <a:spLocks noChangeShapeType="1"/>
          </p:cNvSpPr>
          <p:nvPr/>
        </p:nvSpPr>
        <p:spPr bwMode="auto">
          <a:xfrm>
            <a:off x="5251450" y="1666875"/>
            <a:ext cx="0" cy="33496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9" name="Line 69"/>
          <p:cNvSpPr>
            <a:spLocks noChangeShapeType="1"/>
          </p:cNvSpPr>
          <p:nvPr/>
        </p:nvSpPr>
        <p:spPr bwMode="auto">
          <a:xfrm>
            <a:off x="5575300" y="1685925"/>
            <a:ext cx="0" cy="33496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0" name="Line 70"/>
          <p:cNvSpPr>
            <a:spLocks noChangeShapeType="1"/>
          </p:cNvSpPr>
          <p:nvPr/>
        </p:nvSpPr>
        <p:spPr bwMode="auto">
          <a:xfrm>
            <a:off x="5908675" y="1676400"/>
            <a:ext cx="0" cy="33496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1" name="Line 71"/>
          <p:cNvSpPr>
            <a:spLocks noChangeShapeType="1"/>
          </p:cNvSpPr>
          <p:nvPr/>
        </p:nvSpPr>
        <p:spPr bwMode="auto">
          <a:xfrm>
            <a:off x="6242050" y="1676400"/>
            <a:ext cx="0" cy="33496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2" name="Line 72"/>
          <p:cNvSpPr>
            <a:spLocks noChangeShapeType="1"/>
          </p:cNvSpPr>
          <p:nvPr/>
        </p:nvSpPr>
        <p:spPr bwMode="auto">
          <a:xfrm>
            <a:off x="6584950" y="1676400"/>
            <a:ext cx="0" cy="33496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3" name="Line 73"/>
          <p:cNvSpPr>
            <a:spLocks noChangeShapeType="1"/>
          </p:cNvSpPr>
          <p:nvPr/>
        </p:nvSpPr>
        <p:spPr bwMode="auto">
          <a:xfrm>
            <a:off x="6927850" y="1666875"/>
            <a:ext cx="0" cy="33496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4" name="Line 74"/>
          <p:cNvSpPr>
            <a:spLocks noChangeShapeType="1"/>
          </p:cNvSpPr>
          <p:nvPr/>
        </p:nvSpPr>
        <p:spPr bwMode="auto">
          <a:xfrm>
            <a:off x="7527925" y="1431925"/>
            <a:ext cx="0" cy="325438"/>
          </a:xfrm>
          <a:prstGeom prst="line">
            <a:avLst/>
          </a:prstGeom>
          <a:noFill/>
          <a:ln w="9525">
            <a:solidFill>
              <a:srgbClr val="33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5" name="Line 75"/>
          <p:cNvSpPr>
            <a:spLocks noChangeShapeType="1"/>
          </p:cNvSpPr>
          <p:nvPr/>
        </p:nvSpPr>
        <p:spPr bwMode="auto">
          <a:xfrm>
            <a:off x="7785100" y="1146175"/>
            <a:ext cx="0" cy="325438"/>
          </a:xfrm>
          <a:prstGeom prst="line">
            <a:avLst/>
          </a:prstGeom>
          <a:noFill/>
          <a:ln w="9525">
            <a:solidFill>
              <a:srgbClr val="33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6" name="Line 76"/>
          <p:cNvSpPr>
            <a:spLocks noChangeShapeType="1"/>
          </p:cNvSpPr>
          <p:nvPr/>
        </p:nvSpPr>
        <p:spPr bwMode="auto">
          <a:xfrm>
            <a:off x="8080375" y="879475"/>
            <a:ext cx="0" cy="325438"/>
          </a:xfrm>
          <a:prstGeom prst="line">
            <a:avLst/>
          </a:prstGeom>
          <a:noFill/>
          <a:ln w="9525">
            <a:solidFill>
              <a:srgbClr val="33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07" name="Line 77"/>
          <p:cNvSpPr>
            <a:spLocks noChangeShapeType="1"/>
          </p:cNvSpPr>
          <p:nvPr/>
        </p:nvSpPr>
        <p:spPr bwMode="auto">
          <a:xfrm>
            <a:off x="8337550" y="622300"/>
            <a:ext cx="0" cy="325438"/>
          </a:xfrm>
          <a:prstGeom prst="line">
            <a:avLst/>
          </a:prstGeom>
          <a:noFill/>
          <a:ln w="9525">
            <a:solidFill>
              <a:srgbClr val="33CC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 name="Group 2"/>
          <p:cNvGrpSpPr/>
          <p:nvPr/>
        </p:nvGrpSpPr>
        <p:grpSpPr>
          <a:xfrm>
            <a:off x="5834658" y="4636293"/>
            <a:ext cx="2071092" cy="808832"/>
            <a:chOff x="5834658" y="4636293"/>
            <a:chExt cx="2071092" cy="808832"/>
          </a:xfrm>
        </p:grpSpPr>
        <p:sp>
          <p:nvSpPr>
            <p:cNvPr id="2" name="Parallelogram 1"/>
            <p:cNvSpPr/>
            <p:nvPr/>
          </p:nvSpPr>
          <p:spPr bwMode="auto">
            <a:xfrm>
              <a:off x="6030516" y="4636293"/>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9" name="Parallelogram 78"/>
            <p:cNvSpPr/>
            <p:nvPr/>
          </p:nvSpPr>
          <p:spPr bwMode="auto">
            <a:xfrm>
              <a:off x="7381478" y="4649787"/>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0" name="Parallelogram 79"/>
            <p:cNvSpPr/>
            <p:nvPr/>
          </p:nvSpPr>
          <p:spPr bwMode="auto">
            <a:xfrm>
              <a:off x="5834658" y="5192712"/>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1" name="Parallelogram 80"/>
            <p:cNvSpPr/>
            <p:nvPr/>
          </p:nvSpPr>
          <p:spPr bwMode="auto">
            <a:xfrm>
              <a:off x="6158508" y="5202237"/>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2" name="Parallelogram 81"/>
            <p:cNvSpPr/>
            <p:nvPr/>
          </p:nvSpPr>
          <p:spPr bwMode="auto">
            <a:xfrm>
              <a:off x="6501408" y="5192712"/>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grpSp>
        <p:nvGrpSpPr>
          <p:cNvPr id="94" name="Group 93"/>
          <p:cNvGrpSpPr/>
          <p:nvPr/>
        </p:nvGrpSpPr>
        <p:grpSpPr>
          <a:xfrm>
            <a:off x="5850236" y="2632075"/>
            <a:ext cx="2071092" cy="808832"/>
            <a:chOff x="5834658" y="4636293"/>
            <a:chExt cx="2071092" cy="808832"/>
          </a:xfrm>
        </p:grpSpPr>
        <p:sp>
          <p:nvSpPr>
            <p:cNvPr id="95" name="Parallelogram 94"/>
            <p:cNvSpPr/>
            <p:nvPr/>
          </p:nvSpPr>
          <p:spPr bwMode="auto">
            <a:xfrm>
              <a:off x="6030516" y="4636293"/>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6" name="Parallelogram 95"/>
            <p:cNvSpPr/>
            <p:nvPr/>
          </p:nvSpPr>
          <p:spPr bwMode="auto">
            <a:xfrm>
              <a:off x="7381478" y="4649787"/>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7" name="Parallelogram 96"/>
            <p:cNvSpPr/>
            <p:nvPr/>
          </p:nvSpPr>
          <p:spPr bwMode="auto">
            <a:xfrm>
              <a:off x="5834658" y="5192712"/>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8" name="Parallelogram 97"/>
            <p:cNvSpPr/>
            <p:nvPr/>
          </p:nvSpPr>
          <p:spPr bwMode="auto">
            <a:xfrm>
              <a:off x="6158508" y="5202237"/>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9" name="Parallelogram 98"/>
            <p:cNvSpPr/>
            <p:nvPr/>
          </p:nvSpPr>
          <p:spPr bwMode="auto">
            <a:xfrm>
              <a:off x="6501408" y="5192712"/>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grpSp>
        <p:nvGrpSpPr>
          <p:cNvPr id="100" name="Group 99"/>
          <p:cNvGrpSpPr/>
          <p:nvPr/>
        </p:nvGrpSpPr>
        <p:grpSpPr>
          <a:xfrm>
            <a:off x="5834262" y="637381"/>
            <a:ext cx="2071092" cy="808832"/>
            <a:chOff x="5834658" y="4636293"/>
            <a:chExt cx="2071092" cy="808832"/>
          </a:xfrm>
        </p:grpSpPr>
        <p:sp>
          <p:nvSpPr>
            <p:cNvPr id="101" name="Parallelogram 100"/>
            <p:cNvSpPr/>
            <p:nvPr/>
          </p:nvSpPr>
          <p:spPr bwMode="auto">
            <a:xfrm>
              <a:off x="6030516" y="4636293"/>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2" name="Parallelogram 101"/>
            <p:cNvSpPr/>
            <p:nvPr/>
          </p:nvSpPr>
          <p:spPr bwMode="auto">
            <a:xfrm>
              <a:off x="7381478" y="4649787"/>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3" name="Parallelogram 102"/>
            <p:cNvSpPr/>
            <p:nvPr/>
          </p:nvSpPr>
          <p:spPr bwMode="auto">
            <a:xfrm>
              <a:off x="5834658" y="5192712"/>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4" name="Parallelogram 103"/>
            <p:cNvSpPr/>
            <p:nvPr/>
          </p:nvSpPr>
          <p:spPr bwMode="auto">
            <a:xfrm>
              <a:off x="6158508" y="5202237"/>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5" name="Parallelogram 104"/>
            <p:cNvSpPr/>
            <p:nvPr/>
          </p:nvSpPr>
          <p:spPr bwMode="auto">
            <a:xfrm>
              <a:off x="6501408" y="5192712"/>
              <a:ext cx="524272" cy="242888"/>
            </a:xfrm>
            <a:prstGeom prst="parallelogram">
              <a:avLst>
                <a:gd name="adj" fmla="val 9951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4" name="TextBox 3"/>
          <p:cNvSpPr txBox="1"/>
          <p:nvPr/>
        </p:nvSpPr>
        <p:spPr>
          <a:xfrm>
            <a:off x="6762752" y="6172884"/>
            <a:ext cx="2339103" cy="646331"/>
          </a:xfrm>
          <a:prstGeom prst="rect">
            <a:avLst/>
          </a:prstGeom>
          <a:noFill/>
          <a:ln>
            <a:noFill/>
          </a:ln>
        </p:spPr>
        <p:txBody>
          <a:bodyPr wrap="none">
            <a:spAutoFit/>
          </a:bodyPr>
          <a:lstStyle>
            <a:lvl1pPr algn="ctr">
              <a:defRPr sz="3600">
                <a:solidFill>
                  <a:schemeClr val="tx2"/>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However…</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par>
                          <p:cTn id="16" fill="hold">
                            <p:stCondLst>
                              <p:cond delay="2000"/>
                            </p:stCondLst>
                            <p:childTnLst>
                              <p:par>
                                <p:cTn id="17" presetID="26" presetClass="emph" presetSubtype="0" repeatCount="indefinite" fill="hold" nodeType="afterEffect">
                                  <p:stCondLst>
                                    <p:cond delay="0"/>
                                  </p:stCondLst>
                                  <p:childTnLst>
                                    <p:animEffect transition="out" filter="fade">
                                      <p:cBhvr>
                                        <p:cTn id="18" dur="500" tmFilter="0, 0; .2, .5; .8, .5; 1, 0"/>
                                        <p:tgtEl>
                                          <p:spTgt spid="94"/>
                                        </p:tgtEl>
                                      </p:cBhvr>
                                    </p:animEffect>
                                    <p:animScale>
                                      <p:cBhvr>
                                        <p:cTn id="19" dur="250" autoRev="1" fill="hold"/>
                                        <p:tgtEl>
                                          <p:spTgt spid="94"/>
                                        </p:tgtEl>
                                      </p:cBhvr>
                                      <p:by x="105000" y="105000"/>
                                    </p:animScale>
                                  </p:childTnLst>
                                </p:cTn>
                              </p:par>
                            </p:childTnLst>
                          </p:cTn>
                        </p:par>
                        <p:par>
                          <p:cTn id="20" fill="hold">
                            <p:stCondLst>
                              <p:cond delay="2500"/>
                            </p:stCondLst>
                            <p:childTnLst>
                              <p:par>
                                <p:cTn id="21" presetID="10" presetClass="entr" presetSubtype="0" fill="hold" nodeType="afterEffect">
                                  <p:stCondLst>
                                    <p:cond delay="50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childTnLst>
                          </p:cTn>
                        </p:par>
                        <p:par>
                          <p:cTn id="24" fill="hold">
                            <p:stCondLst>
                              <p:cond delay="3500"/>
                            </p:stCondLst>
                            <p:childTnLst>
                              <p:par>
                                <p:cTn id="25" presetID="26" presetClass="emph" presetSubtype="0" repeatCount="indefinite" fill="hold" nodeType="afterEffect">
                                  <p:stCondLst>
                                    <p:cond delay="0"/>
                                  </p:stCondLst>
                                  <p:childTnLst>
                                    <p:animEffect transition="out" filter="fade">
                                      <p:cBhvr>
                                        <p:cTn id="26" dur="500" tmFilter="0, 0; .2, .5; .8, .5; 1, 0"/>
                                        <p:tgtEl>
                                          <p:spTgt spid="100"/>
                                        </p:tgtEl>
                                      </p:cBhvr>
                                    </p:animEffect>
                                    <p:animScale>
                                      <p:cBhvr>
                                        <p:cTn id="27" dur="250" autoRev="1" fill="hold"/>
                                        <p:tgtEl>
                                          <p:spTgt spid="10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876654" y="5030788"/>
            <a:ext cx="3018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dirty="0" smtClean="0">
                <a:solidFill>
                  <a:schemeClr val="bg2"/>
                </a:solidFill>
              </a:rPr>
              <a:t>Dense 2D </a:t>
            </a:r>
          </a:p>
          <a:p>
            <a:pPr algn="ctr"/>
            <a:r>
              <a:rPr lang="en-US" sz="3600" dirty="0" smtClean="0">
                <a:solidFill>
                  <a:schemeClr val="bg2"/>
                </a:solidFill>
              </a:rPr>
              <a:t>Receptor Array</a:t>
            </a:r>
            <a:endParaRPr lang="en-US" sz="3600" dirty="0">
              <a:solidFill>
                <a:schemeClr val="bg2"/>
              </a:solidFill>
            </a:endParaRPr>
          </a:p>
        </p:txBody>
      </p:sp>
      <p:sp>
        <p:nvSpPr>
          <p:cNvPr id="142339" name="Text Box 3"/>
          <p:cNvSpPr txBox="1">
            <a:spLocks noChangeArrowheads="1"/>
          </p:cNvSpPr>
          <p:nvPr/>
        </p:nvSpPr>
        <p:spPr bwMode="auto">
          <a:xfrm>
            <a:off x="2624138" y="3484563"/>
            <a:ext cx="198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dirty="0">
                <a:solidFill>
                  <a:schemeClr val="bg2"/>
                </a:solidFill>
              </a:rPr>
              <a:t>Thalamus</a:t>
            </a:r>
          </a:p>
        </p:txBody>
      </p:sp>
      <p:sp>
        <p:nvSpPr>
          <p:cNvPr id="142340" name="Text Box 4"/>
          <p:cNvSpPr txBox="1">
            <a:spLocks noChangeArrowheads="1"/>
          </p:cNvSpPr>
          <p:nvPr/>
        </p:nvSpPr>
        <p:spPr bwMode="auto">
          <a:xfrm>
            <a:off x="743745" y="485776"/>
            <a:ext cx="2659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dirty="0" smtClean="0">
                <a:solidFill>
                  <a:schemeClr val="bg2"/>
                </a:solidFill>
              </a:rPr>
              <a:t>Cortex Is</a:t>
            </a:r>
            <a:endParaRPr lang="en-US" sz="3600" dirty="0">
              <a:solidFill>
                <a:schemeClr val="bg2"/>
              </a:solidFill>
            </a:endParaRPr>
          </a:p>
          <a:p>
            <a:pPr algn="ctr"/>
            <a:r>
              <a:rPr lang="en-US" sz="3600" dirty="0" smtClean="0">
                <a:solidFill>
                  <a:schemeClr val="bg2"/>
                </a:solidFill>
              </a:rPr>
              <a:t>‘Modular’</a:t>
            </a:r>
            <a:endParaRPr lang="en-US" sz="3600" dirty="0">
              <a:solidFill>
                <a:schemeClr val="bg2"/>
              </a:solidFill>
            </a:endParaRPr>
          </a:p>
        </p:txBody>
      </p:sp>
      <p:grpSp>
        <p:nvGrpSpPr>
          <p:cNvPr id="2" name="Group 5"/>
          <p:cNvGrpSpPr>
            <a:grpSpLocks/>
          </p:cNvGrpSpPr>
          <p:nvPr/>
        </p:nvGrpSpPr>
        <p:grpSpPr bwMode="auto">
          <a:xfrm>
            <a:off x="4910138" y="4354513"/>
            <a:ext cx="3540125" cy="1646237"/>
            <a:chOff x="3093" y="2743"/>
            <a:chExt cx="2230" cy="1037"/>
          </a:xfrm>
        </p:grpSpPr>
        <p:grpSp>
          <p:nvGrpSpPr>
            <p:cNvPr id="1081" name="Group 6"/>
            <p:cNvGrpSpPr>
              <a:grpSpLocks/>
            </p:cNvGrpSpPr>
            <p:nvPr/>
          </p:nvGrpSpPr>
          <p:grpSpPr bwMode="auto">
            <a:xfrm>
              <a:off x="3093" y="2753"/>
              <a:ext cx="2206" cy="1027"/>
              <a:chOff x="947" y="102"/>
              <a:chExt cx="2206" cy="1027"/>
            </a:xfrm>
          </p:grpSpPr>
          <p:sp>
            <p:nvSpPr>
              <p:cNvPr id="1094" name="Rectangle 7"/>
              <p:cNvSpPr>
                <a:spLocks noChangeArrowheads="1"/>
              </p:cNvSpPr>
              <p:nvPr/>
            </p:nvSpPr>
            <p:spPr bwMode="auto">
              <a:xfrm>
                <a:off x="947" y="925"/>
                <a:ext cx="1495" cy="204"/>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dirty="0"/>
              </a:p>
            </p:txBody>
          </p:sp>
          <p:sp>
            <p:nvSpPr>
              <p:cNvPr id="1095" name="Line 8"/>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96" name="Line 9"/>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97" name="Line 10"/>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98" name="Line 11"/>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99" name="Line 12"/>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00" name="Line 13"/>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01" name="Line 14"/>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02" name="Line 15"/>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03" name="Line 16"/>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04" name="Line 17"/>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grpSp>
        <p:sp>
          <p:nvSpPr>
            <p:cNvPr id="1082" name="Line 18"/>
            <p:cNvSpPr>
              <a:spLocks noChangeShapeType="1"/>
            </p:cNvSpPr>
            <p:nvPr/>
          </p:nvSpPr>
          <p:spPr bwMode="auto">
            <a:xfrm>
              <a:off x="3162" y="3508"/>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83" name="Line 19"/>
            <p:cNvSpPr>
              <a:spLocks noChangeShapeType="1"/>
            </p:cNvSpPr>
            <p:nvPr/>
          </p:nvSpPr>
          <p:spPr bwMode="auto">
            <a:xfrm>
              <a:off x="3318" y="3352"/>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84" name="Line 20"/>
            <p:cNvSpPr>
              <a:spLocks noChangeShapeType="1"/>
            </p:cNvSpPr>
            <p:nvPr/>
          </p:nvSpPr>
          <p:spPr bwMode="auto">
            <a:xfrm>
              <a:off x="3504" y="3158"/>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85" name="Line 21"/>
            <p:cNvSpPr>
              <a:spLocks noChangeShapeType="1"/>
            </p:cNvSpPr>
            <p:nvPr/>
          </p:nvSpPr>
          <p:spPr bwMode="auto">
            <a:xfrm>
              <a:off x="3691" y="2989"/>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86" name="Line 22"/>
            <p:cNvSpPr>
              <a:spLocks noChangeShapeType="1"/>
            </p:cNvSpPr>
            <p:nvPr/>
          </p:nvSpPr>
          <p:spPr bwMode="auto">
            <a:xfrm>
              <a:off x="3835" y="2830"/>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87" name="Line 23"/>
            <p:cNvSpPr>
              <a:spLocks noChangeShapeType="1"/>
            </p:cNvSpPr>
            <p:nvPr/>
          </p:nvSpPr>
          <p:spPr bwMode="auto">
            <a:xfrm flipH="1">
              <a:off x="4477" y="2758"/>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88" name="Line 24"/>
            <p:cNvSpPr>
              <a:spLocks noChangeShapeType="1"/>
            </p:cNvSpPr>
            <p:nvPr/>
          </p:nvSpPr>
          <p:spPr bwMode="auto">
            <a:xfrm flipH="1">
              <a:off x="3823" y="2785"/>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89" name="Line 25"/>
            <p:cNvSpPr>
              <a:spLocks noChangeShapeType="1"/>
            </p:cNvSpPr>
            <p:nvPr/>
          </p:nvSpPr>
          <p:spPr bwMode="auto">
            <a:xfrm flipH="1">
              <a:off x="3596" y="2789"/>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90" name="Line 26"/>
            <p:cNvSpPr>
              <a:spLocks noChangeShapeType="1"/>
            </p:cNvSpPr>
            <p:nvPr/>
          </p:nvSpPr>
          <p:spPr bwMode="auto">
            <a:xfrm flipH="1">
              <a:off x="3426" y="2746"/>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91" name="Line 27"/>
            <p:cNvSpPr>
              <a:spLocks noChangeShapeType="1"/>
            </p:cNvSpPr>
            <p:nvPr/>
          </p:nvSpPr>
          <p:spPr bwMode="auto">
            <a:xfrm flipH="1">
              <a:off x="3211" y="2761"/>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92" name="Line 28"/>
            <p:cNvSpPr>
              <a:spLocks noChangeShapeType="1"/>
            </p:cNvSpPr>
            <p:nvPr/>
          </p:nvSpPr>
          <p:spPr bwMode="auto">
            <a:xfrm flipH="1">
              <a:off x="4048" y="2764"/>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93" name="Line 29"/>
            <p:cNvSpPr>
              <a:spLocks noChangeShapeType="1"/>
            </p:cNvSpPr>
            <p:nvPr/>
          </p:nvSpPr>
          <p:spPr bwMode="auto">
            <a:xfrm flipH="1">
              <a:off x="4273" y="2743"/>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grpSp>
      <p:grpSp>
        <p:nvGrpSpPr>
          <p:cNvPr id="4" name="Group 30"/>
          <p:cNvGrpSpPr>
            <a:grpSpLocks/>
          </p:cNvGrpSpPr>
          <p:nvPr/>
        </p:nvGrpSpPr>
        <p:grpSpPr bwMode="auto">
          <a:xfrm>
            <a:off x="4910138" y="2392363"/>
            <a:ext cx="3540125" cy="1646237"/>
            <a:chOff x="3093" y="2743"/>
            <a:chExt cx="2230" cy="1037"/>
          </a:xfrm>
        </p:grpSpPr>
        <p:grpSp>
          <p:nvGrpSpPr>
            <p:cNvPr id="1057" name="Group 31"/>
            <p:cNvGrpSpPr>
              <a:grpSpLocks/>
            </p:cNvGrpSpPr>
            <p:nvPr/>
          </p:nvGrpSpPr>
          <p:grpSpPr bwMode="auto">
            <a:xfrm>
              <a:off x="3093" y="2753"/>
              <a:ext cx="2206" cy="1027"/>
              <a:chOff x="947" y="102"/>
              <a:chExt cx="2206" cy="1027"/>
            </a:xfrm>
          </p:grpSpPr>
          <p:sp>
            <p:nvSpPr>
              <p:cNvPr id="1070" name="Rectangle 32"/>
              <p:cNvSpPr>
                <a:spLocks noChangeArrowheads="1"/>
              </p:cNvSpPr>
              <p:nvPr/>
            </p:nvSpPr>
            <p:spPr bwMode="auto">
              <a:xfrm>
                <a:off x="947" y="925"/>
                <a:ext cx="1495" cy="204"/>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dirty="0"/>
              </a:p>
            </p:txBody>
          </p:sp>
          <p:sp>
            <p:nvSpPr>
              <p:cNvPr id="1071" name="Line 33"/>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72" name="Line 34"/>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73" name="Line 35"/>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74" name="Line 36"/>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75" name="Line 37"/>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76" name="Line 38"/>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77" name="Line 39"/>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78" name="Line 40"/>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79" name="Line 41"/>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80" name="Line 42"/>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grpSp>
        <p:sp>
          <p:nvSpPr>
            <p:cNvPr id="1058" name="Line 43"/>
            <p:cNvSpPr>
              <a:spLocks noChangeShapeType="1"/>
            </p:cNvSpPr>
            <p:nvPr/>
          </p:nvSpPr>
          <p:spPr bwMode="auto">
            <a:xfrm>
              <a:off x="3162" y="3508"/>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59" name="Line 44"/>
            <p:cNvSpPr>
              <a:spLocks noChangeShapeType="1"/>
            </p:cNvSpPr>
            <p:nvPr/>
          </p:nvSpPr>
          <p:spPr bwMode="auto">
            <a:xfrm>
              <a:off x="3318" y="3352"/>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0" name="Line 45"/>
            <p:cNvSpPr>
              <a:spLocks noChangeShapeType="1"/>
            </p:cNvSpPr>
            <p:nvPr/>
          </p:nvSpPr>
          <p:spPr bwMode="auto">
            <a:xfrm>
              <a:off x="3504" y="3158"/>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1" name="Line 46"/>
            <p:cNvSpPr>
              <a:spLocks noChangeShapeType="1"/>
            </p:cNvSpPr>
            <p:nvPr/>
          </p:nvSpPr>
          <p:spPr bwMode="auto">
            <a:xfrm>
              <a:off x="3691" y="2989"/>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2" name="Line 47"/>
            <p:cNvSpPr>
              <a:spLocks noChangeShapeType="1"/>
            </p:cNvSpPr>
            <p:nvPr/>
          </p:nvSpPr>
          <p:spPr bwMode="auto">
            <a:xfrm>
              <a:off x="3835" y="2830"/>
              <a:ext cx="1488" cy="0"/>
            </a:xfrm>
            <a:prstGeom prst="line">
              <a:avLst/>
            </a:prstGeom>
            <a:noFill/>
            <a:ln w="9525">
              <a:solidFill>
                <a:srgbClr val="FF9966"/>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3" name="Line 48"/>
            <p:cNvSpPr>
              <a:spLocks noChangeShapeType="1"/>
            </p:cNvSpPr>
            <p:nvPr/>
          </p:nvSpPr>
          <p:spPr bwMode="auto">
            <a:xfrm flipH="1">
              <a:off x="4477" y="2758"/>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4" name="Line 49"/>
            <p:cNvSpPr>
              <a:spLocks noChangeShapeType="1"/>
            </p:cNvSpPr>
            <p:nvPr/>
          </p:nvSpPr>
          <p:spPr bwMode="auto">
            <a:xfrm flipH="1">
              <a:off x="3823" y="2785"/>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5" name="Line 50"/>
            <p:cNvSpPr>
              <a:spLocks noChangeShapeType="1"/>
            </p:cNvSpPr>
            <p:nvPr/>
          </p:nvSpPr>
          <p:spPr bwMode="auto">
            <a:xfrm flipH="1">
              <a:off x="3596" y="2789"/>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6" name="Line 51"/>
            <p:cNvSpPr>
              <a:spLocks noChangeShapeType="1"/>
            </p:cNvSpPr>
            <p:nvPr/>
          </p:nvSpPr>
          <p:spPr bwMode="auto">
            <a:xfrm flipH="1">
              <a:off x="3426" y="2746"/>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7" name="Line 52"/>
            <p:cNvSpPr>
              <a:spLocks noChangeShapeType="1"/>
            </p:cNvSpPr>
            <p:nvPr/>
          </p:nvSpPr>
          <p:spPr bwMode="auto">
            <a:xfrm flipH="1">
              <a:off x="3211" y="2761"/>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8" name="Line 53"/>
            <p:cNvSpPr>
              <a:spLocks noChangeShapeType="1"/>
            </p:cNvSpPr>
            <p:nvPr/>
          </p:nvSpPr>
          <p:spPr bwMode="auto">
            <a:xfrm flipH="1">
              <a:off x="4048" y="2764"/>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1069" name="Line 54"/>
            <p:cNvSpPr>
              <a:spLocks noChangeShapeType="1"/>
            </p:cNvSpPr>
            <p:nvPr/>
          </p:nvSpPr>
          <p:spPr bwMode="auto">
            <a:xfrm flipH="1">
              <a:off x="4273" y="2743"/>
              <a:ext cx="773" cy="82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grpSp>
      <p:grpSp>
        <p:nvGrpSpPr>
          <p:cNvPr id="6" name="Group 55"/>
          <p:cNvGrpSpPr>
            <a:grpSpLocks/>
          </p:cNvGrpSpPr>
          <p:nvPr/>
        </p:nvGrpSpPr>
        <p:grpSpPr bwMode="auto">
          <a:xfrm>
            <a:off x="2992438" y="276225"/>
            <a:ext cx="3502025" cy="1630363"/>
            <a:chOff x="947" y="102"/>
            <a:chExt cx="2206" cy="1027"/>
          </a:xfrm>
        </p:grpSpPr>
        <p:sp>
          <p:nvSpPr>
            <p:cNvPr id="1046" name="Rectangle 56"/>
            <p:cNvSpPr>
              <a:spLocks noChangeArrowheads="1"/>
            </p:cNvSpPr>
            <p:nvPr/>
          </p:nvSpPr>
          <p:spPr bwMode="auto">
            <a:xfrm>
              <a:off x="947" y="925"/>
              <a:ext cx="1495" cy="204"/>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dirty="0"/>
            </a:p>
          </p:txBody>
        </p:sp>
        <p:sp>
          <p:nvSpPr>
            <p:cNvPr id="1047" name="Line 57"/>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48" name="Line 58"/>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49" name="Line 59"/>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50" name="Line 60"/>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51" name="Line 61"/>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52" name="Line 62"/>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53" name="Line 63"/>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54" name="Line 64"/>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55" name="Line 65"/>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56" name="Line 66"/>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grpSp>
      <p:grpSp>
        <p:nvGrpSpPr>
          <p:cNvPr id="7" name="Group 67"/>
          <p:cNvGrpSpPr>
            <a:grpSpLocks/>
          </p:cNvGrpSpPr>
          <p:nvPr/>
        </p:nvGrpSpPr>
        <p:grpSpPr bwMode="auto">
          <a:xfrm>
            <a:off x="5397500" y="268288"/>
            <a:ext cx="3502025" cy="1630362"/>
            <a:chOff x="947" y="102"/>
            <a:chExt cx="2206" cy="1027"/>
          </a:xfrm>
        </p:grpSpPr>
        <p:sp>
          <p:nvSpPr>
            <p:cNvPr id="1035" name="Rectangle 68"/>
            <p:cNvSpPr>
              <a:spLocks noChangeArrowheads="1"/>
            </p:cNvSpPr>
            <p:nvPr/>
          </p:nvSpPr>
          <p:spPr bwMode="auto">
            <a:xfrm>
              <a:off x="947" y="925"/>
              <a:ext cx="1495" cy="204"/>
            </a:xfrm>
            <a:prstGeom prst="rect">
              <a:avLst/>
            </a:prstGeom>
            <a:solidFill>
              <a:schemeClr val="hlink"/>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hlink"/>
              </a:extrusionClr>
            </a:sp3d>
          </p:spPr>
          <p:txBody>
            <a:bodyPr anchor="ctr">
              <a:spAutoFit/>
              <a:flatTx/>
            </a:bodyPr>
            <a:lstStyle/>
            <a:p>
              <a:endParaRPr lang="en-US" dirty="0"/>
            </a:p>
          </p:txBody>
        </p:sp>
        <p:sp>
          <p:nvSpPr>
            <p:cNvPr id="1036" name="Line 69"/>
            <p:cNvSpPr>
              <a:spLocks noChangeShapeType="1"/>
            </p:cNvSpPr>
            <p:nvPr/>
          </p:nvSpPr>
          <p:spPr bwMode="auto">
            <a:xfrm flipV="1">
              <a:off x="158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37" name="Line 70"/>
            <p:cNvSpPr>
              <a:spLocks noChangeShapeType="1"/>
            </p:cNvSpPr>
            <p:nvPr/>
          </p:nvSpPr>
          <p:spPr bwMode="auto">
            <a:xfrm flipV="1">
              <a:off x="178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38" name="Line 71"/>
            <p:cNvSpPr>
              <a:spLocks noChangeShapeType="1"/>
            </p:cNvSpPr>
            <p:nvPr/>
          </p:nvSpPr>
          <p:spPr bwMode="auto">
            <a:xfrm flipV="1">
              <a:off x="2017"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39" name="Line 72"/>
            <p:cNvSpPr>
              <a:spLocks noChangeShapeType="1"/>
            </p:cNvSpPr>
            <p:nvPr/>
          </p:nvSpPr>
          <p:spPr bwMode="auto">
            <a:xfrm flipV="1">
              <a:off x="2221"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40" name="Line 73"/>
            <p:cNvSpPr>
              <a:spLocks noChangeShapeType="1"/>
            </p:cNvSpPr>
            <p:nvPr/>
          </p:nvSpPr>
          <p:spPr bwMode="auto">
            <a:xfrm flipV="1">
              <a:off x="1165" y="102"/>
              <a:ext cx="799" cy="81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41" name="Line 74"/>
            <p:cNvSpPr>
              <a:spLocks noChangeShapeType="1"/>
            </p:cNvSpPr>
            <p:nvPr/>
          </p:nvSpPr>
          <p:spPr bwMode="auto">
            <a:xfrm flipV="1">
              <a:off x="1369" y="108"/>
              <a:ext cx="769" cy="816"/>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42" name="Line 75"/>
            <p:cNvSpPr>
              <a:spLocks noChangeShapeType="1"/>
            </p:cNvSpPr>
            <p:nvPr/>
          </p:nvSpPr>
          <p:spPr bwMode="auto">
            <a:xfrm flipV="1">
              <a:off x="1084" y="78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43" name="Line 76"/>
            <p:cNvSpPr>
              <a:spLocks noChangeShapeType="1"/>
            </p:cNvSpPr>
            <p:nvPr/>
          </p:nvSpPr>
          <p:spPr bwMode="auto">
            <a:xfrm flipV="1">
              <a:off x="1619" y="269"/>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44" name="Line 77"/>
            <p:cNvSpPr>
              <a:spLocks noChangeShapeType="1"/>
            </p:cNvSpPr>
            <p:nvPr/>
          </p:nvSpPr>
          <p:spPr bwMode="auto">
            <a:xfrm flipV="1">
              <a:off x="1438" y="423"/>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45" name="Line 78"/>
            <p:cNvSpPr>
              <a:spLocks noChangeShapeType="1"/>
            </p:cNvSpPr>
            <p:nvPr/>
          </p:nvSpPr>
          <p:spPr bwMode="auto">
            <a:xfrm flipV="1">
              <a:off x="1240" y="605"/>
              <a:ext cx="1534"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dirty="0"/>
            </a:p>
          </p:txBody>
        </p:sp>
      </p:grpSp>
      <p:graphicFrame>
        <p:nvGraphicFramePr>
          <p:cNvPr id="142415" name="Object 79"/>
          <p:cNvGraphicFramePr>
            <a:graphicFrameLocks noChangeAspect="1"/>
          </p:cNvGraphicFramePr>
          <p:nvPr/>
        </p:nvGraphicFramePr>
        <p:xfrm>
          <a:off x="5668963" y="4511675"/>
          <a:ext cx="2490787" cy="1146175"/>
        </p:xfrm>
        <a:graphic>
          <a:graphicData uri="http://schemas.openxmlformats.org/presentationml/2006/ole">
            <mc:AlternateContent xmlns:mc="http://schemas.openxmlformats.org/markup-compatibility/2006">
              <mc:Choice xmlns:v="urn:schemas-microsoft-com:vml" Requires="v">
                <p:oleObj spid="_x0000_s1187" name="Clip" r:id="rId3" imgW="5448300" imgH="2506663" progId="">
                  <p:embed/>
                </p:oleObj>
              </mc:Choice>
              <mc:Fallback>
                <p:oleObj name="Clip" r:id="rId3" imgW="5448300" imgH="2506663" progId="">
                  <p:embed/>
                  <p:pic>
                    <p:nvPicPr>
                      <p:cNvPr id="0" name="Picture 1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963" y="4511675"/>
                        <a:ext cx="2490787"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416" name="Object 80"/>
          <p:cNvGraphicFramePr>
            <a:graphicFrameLocks noChangeAspect="1"/>
          </p:cNvGraphicFramePr>
          <p:nvPr/>
        </p:nvGraphicFramePr>
        <p:xfrm>
          <a:off x="3678238" y="187325"/>
          <a:ext cx="4383087" cy="2017713"/>
        </p:xfrm>
        <a:graphic>
          <a:graphicData uri="http://schemas.openxmlformats.org/presentationml/2006/ole">
            <mc:AlternateContent xmlns:mc="http://schemas.openxmlformats.org/markup-compatibility/2006">
              <mc:Choice xmlns:v="urn:schemas-microsoft-com:vml" Requires="v">
                <p:oleObj spid="_x0000_s1188" name="Clip" r:id="rId5" imgW="5448300" imgH="2506663" progId="">
                  <p:embed/>
                </p:oleObj>
              </mc:Choice>
              <mc:Fallback>
                <p:oleObj name="Clip" r:id="rId5" imgW="5448300" imgH="2506663" progId="">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8238" y="187325"/>
                        <a:ext cx="4383087" cy="201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78101445"/>
              </p:ext>
            </p:extLst>
          </p:nvPr>
        </p:nvGraphicFramePr>
        <p:xfrm>
          <a:off x="5530851" y="2465388"/>
          <a:ext cx="2490787" cy="1146175"/>
        </p:xfrm>
        <a:graphic>
          <a:graphicData uri="http://schemas.openxmlformats.org/presentationml/2006/ole">
            <mc:AlternateContent xmlns:mc="http://schemas.openxmlformats.org/markup-compatibility/2006">
              <mc:Choice xmlns:v="urn:schemas-microsoft-com:vml" Requires="v">
                <p:oleObj spid="_x0000_s1189" name="Clip" r:id="rId6" imgW="5448300" imgH="2506663" progId="">
                  <p:embed/>
                </p:oleObj>
              </mc:Choice>
              <mc:Fallback>
                <p:oleObj name="Clip" r:id="rId6" imgW="5448300" imgH="2506663" progId="">
                  <p:embed/>
                  <p:pic>
                    <p:nvPicPr>
                      <p:cNvPr id="0"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851" y="2465388"/>
                        <a:ext cx="2490787"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Text Box 4"/>
          <p:cNvSpPr txBox="1">
            <a:spLocks noChangeArrowheads="1"/>
          </p:cNvSpPr>
          <p:nvPr/>
        </p:nvSpPr>
        <p:spPr bwMode="auto">
          <a:xfrm>
            <a:off x="675879" y="1893887"/>
            <a:ext cx="27947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smtClean="0">
                <a:solidFill>
                  <a:schemeClr val="bg2"/>
                </a:solidFill>
              </a:rPr>
              <a:t>Means the size and density of cortical columns is fixed</a:t>
            </a:r>
            <a:endParaRPr lang="en-US" sz="2000" dirty="0">
              <a:solidFill>
                <a:schemeClr val="bg2"/>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2338"/>
                                        </p:tgtEl>
                                        <p:attrNameLst>
                                          <p:attrName>style.visibility</p:attrName>
                                        </p:attrNameLst>
                                      </p:cBhvr>
                                      <p:to>
                                        <p:strVal val="visible"/>
                                      </p:to>
                                    </p:set>
                                  </p:childTnLst>
                                </p:cTn>
                              </p:par>
                            </p:childTnLst>
                          </p:cTn>
                        </p:par>
                        <p:par>
                          <p:cTn id="9" fill="hold" nodeType="with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4233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ppt_h/2"/>
                                          </p:val>
                                        </p:tav>
                                        <p:tav tm="100000">
                                          <p:val>
                                            <p:strVal val="#ppt_y"/>
                                          </p:val>
                                        </p:tav>
                                      </p:tavLst>
                                    </p:anim>
                                    <p:anim calcmode="lin" valueType="num">
                                      <p:cBhvr>
                                        <p:cTn id="24" dur="500" fill="hold"/>
                                        <p:tgtEl>
                                          <p:spTgt spid="6"/>
                                        </p:tgtEl>
                                        <p:attrNameLst>
                                          <p:attrName>ppt_w</p:attrName>
                                        </p:attrNameLst>
                                      </p:cBhvr>
                                      <p:tavLst>
                                        <p:tav tm="0">
                                          <p:val>
                                            <p:strVal val="#ppt_w"/>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42340"/>
                                        </p:tgtEl>
                                        <p:attrNameLst>
                                          <p:attrName>style.visibility</p:attrName>
                                        </p:attrNameLst>
                                      </p:cBhvr>
                                      <p:to>
                                        <p:strVal val="visible"/>
                                      </p:to>
                                    </p:set>
                                  </p:childTnLst>
                                </p:cTn>
                              </p:par>
                            </p:childTnLst>
                          </p:cTn>
                        </p:par>
                        <p:par>
                          <p:cTn id="30" fill="hold" nodeType="with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nodeType="clickEffect">
                                  <p:stCondLst>
                                    <p:cond delay="0"/>
                                  </p:stCondLst>
                                  <p:childTnLst>
                                    <p:set>
                                      <p:cBhvr>
                                        <p:cTn id="36" dur="1" fill="hold">
                                          <p:stCondLst>
                                            <p:cond delay="0"/>
                                          </p:stCondLst>
                                        </p:cTn>
                                        <p:tgtEl>
                                          <p:spTgt spid="142415"/>
                                        </p:tgtEl>
                                        <p:attrNameLst>
                                          <p:attrName>style.visibility</p:attrName>
                                        </p:attrNameLst>
                                      </p:cBhvr>
                                      <p:to>
                                        <p:strVal val="visible"/>
                                      </p:to>
                                    </p:set>
                                    <p:anim calcmode="lin" valueType="num">
                                      <p:cBhvr>
                                        <p:cTn id="37" dur="500" fill="hold"/>
                                        <p:tgtEl>
                                          <p:spTgt spid="142415"/>
                                        </p:tgtEl>
                                        <p:attrNameLst>
                                          <p:attrName>ppt_w</p:attrName>
                                        </p:attrNameLst>
                                      </p:cBhvr>
                                      <p:tavLst>
                                        <p:tav tm="0">
                                          <p:val>
                                            <p:strVal val="2/3*#ppt_w"/>
                                          </p:val>
                                        </p:tav>
                                        <p:tav tm="100000">
                                          <p:val>
                                            <p:strVal val="#ppt_w"/>
                                          </p:val>
                                        </p:tav>
                                      </p:tavLst>
                                    </p:anim>
                                    <p:anim calcmode="lin" valueType="num">
                                      <p:cBhvr>
                                        <p:cTn id="38" dur="500" fill="hold"/>
                                        <p:tgtEl>
                                          <p:spTgt spid="142415"/>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272"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strVal val="2/3*#ppt_w"/>
                                          </p:val>
                                        </p:tav>
                                        <p:tav tm="100000">
                                          <p:val>
                                            <p:strVal val="#ppt_w"/>
                                          </p:val>
                                        </p:tav>
                                      </p:tavLst>
                                    </p:anim>
                                    <p:anim calcmode="lin" valueType="num">
                                      <p:cBhvr>
                                        <p:cTn id="44"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nodeType="clickEffect">
                                  <p:stCondLst>
                                    <p:cond delay="0"/>
                                  </p:stCondLst>
                                  <p:childTnLst>
                                    <p:set>
                                      <p:cBhvr>
                                        <p:cTn id="48" dur="1" fill="hold">
                                          <p:stCondLst>
                                            <p:cond delay="0"/>
                                          </p:stCondLst>
                                        </p:cTn>
                                        <p:tgtEl>
                                          <p:spTgt spid="142416"/>
                                        </p:tgtEl>
                                        <p:attrNameLst>
                                          <p:attrName>style.visibility</p:attrName>
                                        </p:attrNameLst>
                                      </p:cBhvr>
                                      <p:to>
                                        <p:strVal val="visible"/>
                                      </p:to>
                                    </p:set>
                                    <p:anim calcmode="lin" valueType="num">
                                      <p:cBhvr>
                                        <p:cTn id="49" dur="500" fill="hold"/>
                                        <p:tgtEl>
                                          <p:spTgt spid="142416"/>
                                        </p:tgtEl>
                                        <p:attrNameLst>
                                          <p:attrName>ppt_w</p:attrName>
                                        </p:attrNameLst>
                                      </p:cBhvr>
                                      <p:tavLst>
                                        <p:tav tm="0">
                                          <p:val>
                                            <p:strVal val="2/3*#ppt_w"/>
                                          </p:val>
                                        </p:tav>
                                        <p:tav tm="100000">
                                          <p:val>
                                            <p:strVal val="#ppt_w"/>
                                          </p:val>
                                        </p:tav>
                                      </p:tavLst>
                                    </p:anim>
                                    <p:anim calcmode="lin" valueType="num">
                                      <p:cBhvr>
                                        <p:cTn id="50" dur="500" fill="hold"/>
                                        <p:tgtEl>
                                          <p:spTgt spid="1424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39" grpId="0" autoUpdateAnimBg="0"/>
      <p:bldP spid="142340" grpId="0" autoUpdateAnimBg="0"/>
      <p:bldP spid="8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270000" y="412750"/>
            <a:ext cx="7620000" cy="1314450"/>
          </a:xfrm>
          <a:noFill/>
        </p:spPr>
        <p:txBody>
          <a:bodyPr lIns="92075" tIns="46038" rIns="92075" bIns="46038"/>
          <a:lstStyle/>
          <a:p>
            <a:r>
              <a:rPr lang="en-US" sz="3200" dirty="0" smtClean="0"/>
              <a:t>Because Cortex is Modular, Sensory ‘Maps’ in Primary Cortex are Distorted by Variation in the Density of Sensory Receptors</a:t>
            </a:r>
            <a:endParaRPr lang="en-US" sz="2400" dirty="0" smtClean="0"/>
          </a:p>
        </p:txBody>
      </p:sp>
      <p:graphicFrame>
        <p:nvGraphicFramePr>
          <p:cNvPr id="146435" name="Object 3"/>
          <p:cNvGraphicFramePr>
            <a:graphicFrameLocks/>
          </p:cNvGraphicFramePr>
          <p:nvPr/>
        </p:nvGraphicFramePr>
        <p:xfrm>
          <a:off x="5645150" y="2406650"/>
          <a:ext cx="3498850" cy="3727450"/>
        </p:xfrm>
        <a:graphic>
          <a:graphicData uri="http://schemas.openxmlformats.org/presentationml/2006/ole">
            <mc:AlternateContent xmlns:mc="http://schemas.openxmlformats.org/markup-compatibility/2006">
              <mc:Choice xmlns:v="urn:schemas-microsoft-com:vml" Requires="v">
                <p:oleObj spid="_x0000_s2115" name="Image" r:id="rId3" imgW="9057143" imgH="9647619" progId="">
                  <p:embed/>
                </p:oleObj>
              </mc:Choice>
              <mc:Fallback>
                <p:oleObj name="Image" r:id="rId3" imgW="9057143" imgH="9647619" progId="">
                  <p:embed/>
                  <p:pic>
                    <p:nvPicPr>
                      <p:cNvPr id="0" name="Picture 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2406650"/>
                        <a:ext cx="3498850"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6" name="Object 4"/>
          <p:cNvGraphicFramePr>
            <a:graphicFrameLocks/>
          </p:cNvGraphicFramePr>
          <p:nvPr/>
        </p:nvGraphicFramePr>
        <p:xfrm>
          <a:off x="1136650" y="2370138"/>
          <a:ext cx="4329113" cy="3706812"/>
        </p:xfrm>
        <a:graphic>
          <a:graphicData uri="http://schemas.openxmlformats.org/presentationml/2006/ole">
            <mc:AlternateContent xmlns:mc="http://schemas.openxmlformats.org/markup-compatibility/2006">
              <mc:Choice xmlns:v="urn:schemas-microsoft-com:vml" Requires="v">
                <p:oleObj spid="_x0000_s2116" name="Image" r:id="rId5" imgW="12390476" imgH="10609524" progId="">
                  <p:embed/>
                </p:oleObj>
              </mc:Choice>
              <mc:Fallback>
                <p:oleObj name="Image" r:id="rId5" imgW="12390476" imgH="10609524" progId="">
                  <p:embed/>
                  <p:pic>
                    <p:nvPicPr>
                      <p:cNvPr id="0" name="Picture 5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650" y="2370138"/>
                        <a:ext cx="4329113"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dissolve">
                                      <p:cBhvr>
                                        <p:cTn id="7" dur="500"/>
                                        <p:tgtEl>
                                          <p:spTgt spid="146435"/>
                                        </p:tgtEl>
                                      </p:cBhvr>
                                    </p:animEffect>
                                  </p:childTnLst>
                                </p:cTn>
                              </p:par>
                              <p:par>
                                <p:cTn id="8" presetID="16" presetClass="entr" presetSubtype="42" fill="hold" nodeType="withEffect">
                                  <p:stCondLst>
                                    <p:cond delay="0"/>
                                  </p:stCondLst>
                                  <p:childTnLst>
                                    <p:set>
                                      <p:cBhvr>
                                        <p:cTn id="9" dur="1" fill="hold">
                                          <p:stCondLst>
                                            <p:cond delay="0"/>
                                          </p:stCondLst>
                                        </p:cTn>
                                        <p:tgtEl>
                                          <p:spTgt spid="146436"/>
                                        </p:tgtEl>
                                        <p:attrNameLst>
                                          <p:attrName>style.visibility</p:attrName>
                                        </p:attrNameLst>
                                      </p:cBhvr>
                                      <p:to>
                                        <p:strVal val="visible"/>
                                      </p:to>
                                    </p:set>
                                    <p:animEffect transition="in" filter="barn(outHorizontal)">
                                      <p:cBhvr>
                                        <p:cTn id="10"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1198563" y="323850"/>
            <a:ext cx="7772400" cy="1143000"/>
          </a:xfrm>
        </p:spPr>
        <p:txBody>
          <a:bodyPr lIns="92075" tIns="46038" rIns="92075" bIns="46038"/>
          <a:lstStyle/>
          <a:p>
            <a:pPr>
              <a:defRPr/>
            </a:pPr>
            <a:r>
              <a:rPr lang="en-US" dirty="0">
                <a:effectLst>
                  <a:outerShdw blurRad="38100" dist="38100" dir="2700000" algn="tl">
                    <a:srgbClr val="000000">
                      <a:alpha val="43137"/>
                    </a:srgbClr>
                  </a:outerShdw>
                </a:effectLst>
              </a:rPr>
              <a:t>A ‘homunculus’ of the USA</a:t>
            </a:r>
            <a:endParaRPr lang="en-US" sz="3600" dirty="0">
              <a:effectLst>
                <a:outerShdw blurRad="38100" dist="38100" dir="2700000" algn="tl">
                  <a:srgbClr val="000000">
                    <a:alpha val="43137"/>
                  </a:srgbClr>
                </a:outerShdw>
              </a:effectLst>
            </a:endParaRPr>
          </a:p>
        </p:txBody>
      </p:sp>
      <p:grpSp>
        <p:nvGrpSpPr>
          <p:cNvPr id="3076" name="Group 9"/>
          <p:cNvGrpSpPr>
            <a:grpSpLocks/>
          </p:cNvGrpSpPr>
          <p:nvPr/>
        </p:nvGrpSpPr>
        <p:grpSpPr bwMode="auto">
          <a:xfrm>
            <a:off x="6021388" y="1987550"/>
            <a:ext cx="3014662" cy="3775075"/>
            <a:chOff x="3761" y="1252"/>
            <a:chExt cx="1899" cy="2378"/>
          </a:xfrm>
        </p:grpSpPr>
        <p:graphicFrame>
          <p:nvGraphicFramePr>
            <p:cNvPr id="3074" name="Object 2"/>
            <p:cNvGraphicFramePr>
              <a:graphicFrameLocks/>
            </p:cNvGraphicFramePr>
            <p:nvPr/>
          </p:nvGraphicFramePr>
          <p:xfrm>
            <a:off x="3761" y="1916"/>
            <a:ext cx="1418" cy="1714"/>
          </p:xfrm>
          <a:graphic>
            <a:graphicData uri="http://schemas.openxmlformats.org/presentationml/2006/ole">
              <mc:AlternateContent xmlns:mc="http://schemas.openxmlformats.org/markup-compatibility/2006">
                <mc:Choice xmlns:v="urn:schemas-microsoft-com:vml" Requires="v">
                  <p:oleObj spid="_x0000_s3107" name="Image" r:id="rId3" imgW="9057143" imgH="9647619" progId="">
                    <p:embed/>
                  </p:oleObj>
                </mc:Choice>
                <mc:Fallback>
                  <p:oleObj name="Image" r:id="rId3" imgW="9057143" imgH="9647619" progId="">
                    <p:embed/>
                    <p:pic>
                      <p:nvPicPr>
                        <p:cNvPr id="0" name="Picture 27"/>
                        <p:cNvPicPr>
                          <a:picLocks noChangeArrowheads="1"/>
                        </p:cNvPicPr>
                        <p:nvPr/>
                      </p:nvPicPr>
                      <p:blipFill>
                        <a:blip r:embed="rId4">
                          <a:extLst>
                            <a:ext uri="{28A0092B-C50C-407E-A947-70E740481C1C}">
                              <a14:useLocalDpi xmlns:a14="http://schemas.microsoft.com/office/drawing/2010/main" val="0"/>
                            </a:ext>
                          </a:extLst>
                        </a:blip>
                        <a:srcRect r="8348"/>
                        <a:stretch>
                          <a:fillRect/>
                        </a:stretch>
                      </p:blipFill>
                      <p:spPr bwMode="auto">
                        <a:xfrm>
                          <a:off x="3761" y="1916"/>
                          <a:ext cx="1418" cy="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AutoShape 8"/>
            <p:cNvSpPr>
              <a:spLocks noChangeArrowheads="1"/>
            </p:cNvSpPr>
            <p:nvPr/>
          </p:nvSpPr>
          <p:spPr bwMode="auto">
            <a:xfrm>
              <a:off x="4399" y="1252"/>
              <a:ext cx="1261" cy="572"/>
            </a:xfrm>
            <a:prstGeom prst="wedgeRoundRectCallout">
              <a:avLst>
                <a:gd name="adj1" fmla="val -33505"/>
                <a:gd name="adj2" fmla="val 137065"/>
                <a:gd name="adj3" fmla="val 16667"/>
              </a:avLst>
            </a:prstGeom>
            <a:solidFill>
              <a:schemeClr val="bg1"/>
            </a:solidFill>
            <a:ln w="9525">
              <a:solidFill>
                <a:schemeClr val="tx1"/>
              </a:solidFill>
              <a:miter lim="800000"/>
              <a:headEnd/>
              <a:tailEnd/>
            </a:ln>
          </p:spPr>
          <p:txBody>
            <a:bodyPr/>
            <a:lstStyle/>
            <a:p>
              <a:pPr algn="ctr"/>
              <a:r>
                <a:rPr lang="en-US" sz="2000" dirty="0">
                  <a:latin typeface="Arial" charset="0"/>
                </a:rPr>
                <a:t>Ha-ha! That looks funny!</a:t>
              </a:r>
            </a:p>
          </p:txBody>
        </p:sp>
      </p:grpSp>
      <p:pic>
        <p:nvPicPr>
          <p:cNvPr id="3077" name="Picture 7" descr="warped 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7925" y="1493838"/>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79500" y="666750"/>
            <a:ext cx="241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a:solidFill>
                  <a:schemeClr val="tx2"/>
                </a:solidFill>
              </a:rPr>
              <a:t>Let’s face it. . . </a:t>
            </a:r>
          </a:p>
          <a:p>
            <a:r>
              <a:rPr lang="en-US" sz="2800" dirty="0">
                <a:solidFill>
                  <a:schemeClr val="tx2"/>
                </a:solidFill>
              </a:rPr>
              <a:t>		</a:t>
            </a:r>
          </a:p>
        </p:txBody>
      </p:sp>
      <p:grpSp>
        <p:nvGrpSpPr>
          <p:cNvPr id="2" name="Group 3"/>
          <p:cNvGrpSpPr>
            <a:grpSpLocks/>
          </p:cNvGrpSpPr>
          <p:nvPr/>
        </p:nvGrpSpPr>
        <p:grpSpPr bwMode="auto">
          <a:xfrm>
            <a:off x="1214438" y="1155700"/>
            <a:ext cx="7656512" cy="3932238"/>
            <a:chOff x="765" y="728"/>
            <a:chExt cx="4823" cy="2477"/>
          </a:xfrm>
        </p:grpSpPr>
        <p:sp>
          <p:nvSpPr>
            <p:cNvPr id="7172" name="Text Box 4"/>
            <p:cNvSpPr txBox="1">
              <a:spLocks noChangeArrowheads="1"/>
            </p:cNvSpPr>
            <p:nvPr/>
          </p:nvSpPr>
          <p:spPr bwMode="auto">
            <a:xfrm>
              <a:off x="1789" y="728"/>
              <a:ext cx="37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a:solidFill>
                    <a:schemeClr val="tx2"/>
                  </a:solidFill>
                </a:rPr>
                <a:t>brains are ugly and complicated looking</a:t>
              </a:r>
            </a:p>
          </p:txBody>
        </p:sp>
        <p:grpSp>
          <p:nvGrpSpPr>
            <p:cNvPr id="7173" name="Group 5"/>
            <p:cNvGrpSpPr>
              <a:grpSpLocks/>
            </p:cNvGrpSpPr>
            <p:nvPr/>
          </p:nvGrpSpPr>
          <p:grpSpPr bwMode="auto">
            <a:xfrm>
              <a:off x="765" y="1442"/>
              <a:ext cx="4823" cy="1763"/>
              <a:chOff x="765" y="1442"/>
              <a:chExt cx="4823" cy="1763"/>
            </a:xfrm>
          </p:grpSpPr>
          <p:pic>
            <p:nvPicPr>
              <p:cNvPr id="7174" name="Picture 6" descr="manateeL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 y="1443"/>
                <a:ext cx="2155"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elephantL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0" y="1442"/>
                <a:ext cx="2628"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90750" y="973138"/>
            <a:ext cx="5532438"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1412875" y="600075"/>
            <a:ext cx="5282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a:solidFill>
                  <a:schemeClr val="tx2"/>
                </a:solidFill>
              </a:rPr>
              <a:t>And </a:t>
            </a:r>
            <a:r>
              <a:rPr lang="en-US" sz="2800" dirty="0" smtClean="0">
                <a:solidFill>
                  <a:schemeClr val="tx2"/>
                </a:solidFill>
              </a:rPr>
              <a:t>we may be the </a:t>
            </a:r>
            <a:r>
              <a:rPr lang="en-US" sz="2800" dirty="0">
                <a:solidFill>
                  <a:schemeClr val="tx2"/>
                </a:solidFill>
              </a:rPr>
              <a:t>worst offender!</a:t>
            </a:r>
          </a:p>
        </p:txBody>
      </p:sp>
      <p:grpSp>
        <p:nvGrpSpPr>
          <p:cNvPr id="7" name="Group 6"/>
          <p:cNvGrpSpPr/>
          <p:nvPr/>
        </p:nvGrpSpPr>
        <p:grpSpPr>
          <a:xfrm>
            <a:off x="2324100" y="1544320"/>
            <a:ext cx="5318760" cy="3381545"/>
            <a:chOff x="2451100" y="1684020"/>
            <a:chExt cx="5318760" cy="3381545"/>
          </a:xfrm>
        </p:grpSpPr>
        <p:sp>
          <p:nvSpPr>
            <p:cNvPr id="2" name="Freeform 1"/>
            <p:cNvSpPr/>
            <p:nvPr/>
          </p:nvSpPr>
          <p:spPr>
            <a:xfrm>
              <a:off x="3544478" y="3340460"/>
              <a:ext cx="2894029" cy="1725105"/>
            </a:xfrm>
            <a:custGeom>
              <a:avLst/>
              <a:gdLst>
                <a:gd name="connsiteX0" fmla="*/ 820132 w 2894029"/>
                <a:gd name="connsiteY0" fmla="*/ 254524 h 1725105"/>
                <a:gd name="connsiteX1" fmla="*/ 1206631 w 2894029"/>
                <a:gd name="connsiteY1" fmla="*/ 9427 h 1725105"/>
                <a:gd name="connsiteX2" fmla="*/ 1545996 w 2894029"/>
                <a:gd name="connsiteY2" fmla="*/ 0 h 1725105"/>
                <a:gd name="connsiteX3" fmla="*/ 1951349 w 2894029"/>
                <a:gd name="connsiteY3" fmla="*/ 75414 h 1725105"/>
                <a:gd name="connsiteX4" fmla="*/ 2413262 w 2894029"/>
                <a:gd name="connsiteY4" fmla="*/ 207390 h 1725105"/>
                <a:gd name="connsiteX5" fmla="*/ 2582945 w 2894029"/>
                <a:gd name="connsiteY5" fmla="*/ 490194 h 1725105"/>
                <a:gd name="connsiteX6" fmla="*/ 2884602 w 2894029"/>
                <a:gd name="connsiteY6" fmla="*/ 942680 h 1725105"/>
                <a:gd name="connsiteX7" fmla="*/ 2894029 w 2894029"/>
                <a:gd name="connsiteY7" fmla="*/ 1253765 h 1725105"/>
                <a:gd name="connsiteX8" fmla="*/ 2611225 w 2894029"/>
                <a:gd name="connsiteY8" fmla="*/ 1498862 h 1725105"/>
                <a:gd name="connsiteX9" fmla="*/ 1932495 w 2894029"/>
                <a:gd name="connsiteY9" fmla="*/ 1725105 h 1725105"/>
                <a:gd name="connsiteX10" fmla="*/ 1319753 w 2894029"/>
                <a:gd name="connsiteY10" fmla="*/ 1508289 h 1725105"/>
                <a:gd name="connsiteX11" fmla="*/ 1187778 w 2894029"/>
                <a:gd name="connsiteY11" fmla="*/ 1432874 h 1725105"/>
                <a:gd name="connsiteX12" fmla="*/ 820132 w 2894029"/>
                <a:gd name="connsiteY12" fmla="*/ 1395167 h 1725105"/>
                <a:gd name="connsiteX13" fmla="*/ 18854 w 2894029"/>
                <a:gd name="connsiteY13" fmla="*/ 1272619 h 1725105"/>
                <a:gd name="connsiteX14" fmla="*/ 0 w 2894029"/>
                <a:gd name="connsiteY14" fmla="*/ 1159497 h 1725105"/>
                <a:gd name="connsiteX15" fmla="*/ 490194 w 2894029"/>
                <a:gd name="connsiteY15" fmla="*/ 970961 h 1725105"/>
                <a:gd name="connsiteX16" fmla="*/ 688157 w 2894029"/>
                <a:gd name="connsiteY16" fmla="*/ 810705 h 1725105"/>
                <a:gd name="connsiteX17" fmla="*/ 801279 w 2894029"/>
                <a:gd name="connsiteY17" fmla="*/ 433633 h 1725105"/>
                <a:gd name="connsiteX0" fmla="*/ 820132 w 2894029"/>
                <a:gd name="connsiteY0" fmla="*/ 254524 h 1725105"/>
                <a:gd name="connsiteX1" fmla="*/ 1206631 w 2894029"/>
                <a:gd name="connsiteY1" fmla="*/ 9427 h 1725105"/>
                <a:gd name="connsiteX2" fmla="*/ 1545996 w 2894029"/>
                <a:gd name="connsiteY2" fmla="*/ 0 h 1725105"/>
                <a:gd name="connsiteX3" fmla="*/ 1951349 w 2894029"/>
                <a:gd name="connsiteY3" fmla="*/ 75414 h 1725105"/>
                <a:gd name="connsiteX4" fmla="*/ 2413262 w 2894029"/>
                <a:gd name="connsiteY4" fmla="*/ 207390 h 1725105"/>
                <a:gd name="connsiteX5" fmla="*/ 2582945 w 2894029"/>
                <a:gd name="connsiteY5" fmla="*/ 490194 h 1725105"/>
                <a:gd name="connsiteX6" fmla="*/ 2884602 w 2894029"/>
                <a:gd name="connsiteY6" fmla="*/ 942680 h 1725105"/>
                <a:gd name="connsiteX7" fmla="*/ 2894029 w 2894029"/>
                <a:gd name="connsiteY7" fmla="*/ 1253765 h 1725105"/>
                <a:gd name="connsiteX8" fmla="*/ 2611225 w 2894029"/>
                <a:gd name="connsiteY8" fmla="*/ 1498862 h 1725105"/>
                <a:gd name="connsiteX9" fmla="*/ 1932495 w 2894029"/>
                <a:gd name="connsiteY9" fmla="*/ 1725105 h 1725105"/>
                <a:gd name="connsiteX10" fmla="*/ 1319753 w 2894029"/>
                <a:gd name="connsiteY10" fmla="*/ 1508289 h 1725105"/>
                <a:gd name="connsiteX11" fmla="*/ 1187778 w 2894029"/>
                <a:gd name="connsiteY11" fmla="*/ 1432874 h 1725105"/>
                <a:gd name="connsiteX12" fmla="*/ 820132 w 2894029"/>
                <a:gd name="connsiteY12" fmla="*/ 1395167 h 1725105"/>
                <a:gd name="connsiteX13" fmla="*/ 18854 w 2894029"/>
                <a:gd name="connsiteY13" fmla="*/ 1272619 h 1725105"/>
                <a:gd name="connsiteX14" fmla="*/ 0 w 2894029"/>
                <a:gd name="connsiteY14" fmla="*/ 1159497 h 1725105"/>
                <a:gd name="connsiteX15" fmla="*/ 490194 w 2894029"/>
                <a:gd name="connsiteY15" fmla="*/ 970961 h 1725105"/>
                <a:gd name="connsiteX16" fmla="*/ 688157 w 2894029"/>
                <a:gd name="connsiteY16" fmla="*/ 810705 h 1725105"/>
                <a:gd name="connsiteX17" fmla="*/ 810705 w 2894029"/>
                <a:gd name="connsiteY17" fmla="*/ 235670 h 1725105"/>
                <a:gd name="connsiteX0" fmla="*/ 820132 w 2894029"/>
                <a:gd name="connsiteY0" fmla="*/ 254524 h 1725105"/>
                <a:gd name="connsiteX1" fmla="*/ 1206631 w 2894029"/>
                <a:gd name="connsiteY1" fmla="*/ 9427 h 1725105"/>
                <a:gd name="connsiteX2" fmla="*/ 1545996 w 2894029"/>
                <a:gd name="connsiteY2" fmla="*/ 0 h 1725105"/>
                <a:gd name="connsiteX3" fmla="*/ 1951349 w 2894029"/>
                <a:gd name="connsiteY3" fmla="*/ 75414 h 1725105"/>
                <a:gd name="connsiteX4" fmla="*/ 2413262 w 2894029"/>
                <a:gd name="connsiteY4" fmla="*/ 207390 h 1725105"/>
                <a:gd name="connsiteX5" fmla="*/ 2582945 w 2894029"/>
                <a:gd name="connsiteY5" fmla="*/ 490194 h 1725105"/>
                <a:gd name="connsiteX6" fmla="*/ 2884602 w 2894029"/>
                <a:gd name="connsiteY6" fmla="*/ 942680 h 1725105"/>
                <a:gd name="connsiteX7" fmla="*/ 2894029 w 2894029"/>
                <a:gd name="connsiteY7" fmla="*/ 1253765 h 1725105"/>
                <a:gd name="connsiteX8" fmla="*/ 2611225 w 2894029"/>
                <a:gd name="connsiteY8" fmla="*/ 1498862 h 1725105"/>
                <a:gd name="connsiteX9" fmla="*/ 1932495 w 2894029"/>
                <a:gd name="connsiteY9" fmla="*/ 1725105 h 1725105"/>
                <a:gd name="connsiteX10" fmla="*/ 1319753 w 2894029"/>
                <a:gd name="connsiteY10" fmla="*/ 1508289 h 1725105"/>
                <a:gd name="connsiteX11" fmla="*/ 1187778 w 2894029"/>
                <a:gd name="connsiteY11" fmla="*/ 1432874 h 1725105"/>
                <a:gd name="connsiteX12" fmla="*/ 820132 w 2894029"/>
                <a:gd name="connsiteY12" fmla="*/ 1395167 h 1725105"/>
                <a:gd name="connsiteX13" fmla="*/ 18854 w 2894029"/>
                <a:gd name="connsiteY13" fmla="*/ 1272619 h 1725105"/>
                <a:gd name="connsiteX14" fmla="*/ 0 w 2894029"/>
                <a:gd name="connsiteY14" fmla="*/ 1159497 h 1725105"/>
                <a:gd name="connsiteX15" fmla="*/ 490194 w 2894029"/>
                <a:gd name="connsiteY15" fmla="*/ 970961 h 1725105"/>
                <a:gd name="connsiteX16" fmla="*/ 688157 w 2894029"/>
                <a:gd name="connsiteY16" fmla="*/ 810705 h 1725105"/>
                <a:gd name="connsiteX17" fmla="*/ 810705 w 2894029"/>
                <a:gd name="connsiteY17" fmla="*/ 235670 h 1725105"/>
                <a:gd name="connsiteX0" fmla="*/ 820132 w 2894029"/>
                <a:gd name="connsiteY0" fmla="*/ 254524 h 1725105"/>
                <a:gd name="connsiteX1" fmla="*/ 1206631 w 2894029"/>
                <a:gd name="connsiteY1" fmla="*/ 9427 h 1725105"/>
                <a:gd name="connsiteX2" fmla="*/ 1545996 w 2894029"/>
                <a:gd name="connsiteY2" fmla="*/ 0 h 1725105"/>
                <a:gd name="connsiteX3" fmla="*/ 1951349 w 2894029"/>
                <a:gd name="connsiteY3" fmla="*/ 75414 h 1725105"/>
                <a:gd name="connsiteX4" fmla="*/ 2413262 w 2894029"/>
                <a:gd name="connsiteY4" fmla="*/ 207390 h 1725105"/>
                <a:gd name="connsiteX5" fmla="*/ 2582945 w 2894029"/>
                <a:gd name="connsiteY5" fmla="*/ 490194 h 1725105"/>
                <a:gd name="connsiteX6" fmla="*/ 2884602 w 2894029"/>
                <a:gd name="connsiteY6" fmla="*/ 942680 h 1725105"/>
                <a:gd name="connsiteX7" fmla="*/ 2894029 w 2894029"/>
                <a:gd name="connsiteY7" fmla="*/ 1253765 h 1725105"/>
                <a:gd name="connsiteX8" fmla="*/ 2611225 w 2894029"/>
                <a:gd name="connsiteY8" fmla="*/ 1498862 h 1725105"/>
                <a:gd name="connsiteX9" fmla="*/ 1932495 w 2894029"/>
                <a:gd name="connsiteY9" fmla="*/ 1725105 h 1725105"/>
                <a:gd name="connsiteX10" fmla="*/ 1319753 w 2894029"/>
                <a:gd name="connsiteY10" fmla="*/ 1508289 h 1725105"/>
                <a:gd name="connsiteX11" fmla="*/ 1187778 w 2894029"/>
                <a:gd name="connsiteY11" fmla="*/ 1432874 h 1725105"/>
                <a:gd name="connsiteX12" fmla="*/ 820132 w 2894029"/>
                <a:gd name="connsiteY12" fmla="*/ 1395167 h 1725105"/>
                <a:gd name="connsiteX13" fmla="*/ 18854 w 2894029"/>
                <a:gd name="connsiteY13" fmla="*/ 1272619 h 1725105"/>
                <a:gd name="connsiteX14" fmla="*/ 0 w 2894029"/>
                <a:gd name="connsiteY14" fmla="*/ 1159497 h 1725105"/>
                <a:gd name="connsiteX15" fmla="*/ 490194 w 2894029"/>
                <a:gd name="connsiteY15" fmla="*/ 970961 h 1725105"/>
                <a:gd name="connsiteX16" fmla="*/ 688157 w 2894029"/>
                <a:gd name="connsiteY16" fmla="*/ 810705 h 1725105"/>
                <a:gd name="connsiteX17" fmla="*/ 817055 w 2894029"/>
                <a:gd name="connsiteY17" fmla="*/ 254720 h 172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4029" h="1725105">
                  <a:moveTo>
                    <a:pt x="820132" y="254524"/>
                  </a:moveTo>
                  <a:lnTo>
                    <a:pt x="1206631" y="9427"/>
                  </a:lnTo>
                  <a:lnTo>
                    <a:pt x="1545996" y="0"/>
                  </a:lnTo>
                  <a:lnTo>
                    <a:pt x="1951349" y="75414"/>
                  </a:lnTo>
                  <a:lnTo>
                    <a:pt x="2413262" y="207390"/>
                  </a:lnTo>
                  <a:lnTo>
                    <a:pt x="2582945" y="490194"/>
                  </a:lnTo>
                  <a:lnTo>
                    <a:pt x="2884602" y="942680"/>
                  </a:lnTo>
                  <a:lnTo>
                    <a:pt x="2894029" y="1253765"/>
                  </a:lnTo>
                  <a:lnTo>
                    <a:pt x="2611225" y="1498862"/>
                  </a:lnTo>
                  <a:lnTo>
                    <a:pt x="1932495" y="1725105"/>
                  </a:lnTo>
                  <a:lnTo>
                    <a:pt x="1319753" y="1508289"/>
                  </a:lnTo>
                  <a:lnTo>
                    <a:pt x="1187778" y="1432874"/>
                  </a:lnTo>
                  <a:lnTo>
                    <a:pt x="820132" y="1395167"/>
                  </a:lnTo>
                  <a:lnTo>
                    <a:pt x="18854" y="1272619"/>
                  </a:lnTo>
                  <a:lnTo>
                    <a:pt x="0" y="1159497"/>
                  </a:lnTo>
                  <a:lnTo>
                    <a:pt x="490194" y="970961"/>
                  </a:lnTo>
                  <a:lnTo>
                    <a:pt x="688157" y="810705"/>
                  </a:lnTo>
                  <a:cubicBezTo>
                    <a:pt x="729006" y="619027"/>
                    <a:pt x="804486" y="653788"/>
                    <a:pt x="817055" y="254720"/>
                  </a:cubicBezTo>
                </a:path>
              </a:pathLst>
            </a:custGeom>
            <a:ln w="38100">
              <a:solidFill>
                <a:schemeClr val="tx2">
                  <a:lumMod val="60000"/>
                  <a:lumOff val="4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Freeform 2"/>
            <p:cNvSpPr/>
            <p:nvPr/>
          </p:nvSpPr>
          <p:spPr>
            <a:xfrm>
              <a:off x="5476240" y="1699260"/>
              <a:ext cx="2293620" cy="2697480"/>
            </a:xfrm>
            <a:custGeom>
              <a:avLst/>
              <a:gdLst>
                <a:gd name="connsiteX0" fmla="*/ 106680 w 2293620"/>
                <a:gd name="connsiteY0" fmla="*/ 1706880 h 2697480"/>
                <a:gd name="connsiteX1" fmla="*/ 60960 w 2293620"/>
                <a:gd name="connsiteY1" fmla="*/ 1440180 h 2697480"/>
                <a:gd name="connsiteX2" fmla="*/ 0 w 2293620"/>
                <a:gd name="connsiteY2" fmla="*/ 1066800 h 2697480"/>
                <a:gd name="connsiteX3" fmla="*/ 182880 w 2293620"/>
                <a:gd name="connsiteY3" fmla="*/ 716280 h 2697480"/>
                <a:gd name="connsiteX4" fmla="*/ 129540 w 2293620"/>
                <a:gd name="connsiteY4" fmla="*/ 441960 h 2697480"/>
                <a:gd name="connsiteX5" fmla="*/ 236220 w 2293620"/>
                <a:gd name="connsiteY5" fmla="*/ 160020 h 2697480"/>
                <a:gd name="connsiteX6" fmla="*/ 182880 w 2293620"/>
                <a:gd name="connsiteY6" fmla="*/ 0 h 2697480"/>
                <a:gd name="connsiteX7" fmla="*/ 594360 w 2293620"/>
                <a:gd name="connsiteY7" fmla="*/ 30480 h 2697480"/>
                <a:gd name="connsiteX8" fmla="*/ 1158240 w 2293620"/>
                <a:gd name="connsiteY8" fmla="*/ 205740 h 2697480"/>
                <a:gd name="connsiteX9" fmla="*/ 1676400 w 2293620"/>
                <a:gd name="connsiteY9" fmla="*/ 518160 h 2697480"/>
                <a:gd name="connsiteX10" fmla="*/ 1996440 w 2293620"/>
                <a:gd name="connsiteY10" fmla="*/ 944880 h 2697480"/>
                <a:gd name="connsiteX11" fmla="*/ 2217420 w 2293620"/>
                <a:gd name="connsiteY11" fmla="*/ 1295400 h 2697480"/>
                <a:gd name="connsiteX12" fmla="*/ 2286000 w 2293620"/>
                <a:gd name="connsiteY12" fmla="*/ 1600200 h 2697480"/>
                <a:gd name="connsiteX13" fmla="*/ 2293620 w 2293620"/>
                <a:gd name="connsiteY13" fmla="*/ 1844040 h 2697480"/>
                <a:gd name="connsiteX14" fmla="*/ 2225040 w 2293620"/>
                <a:gd name="connsiteY14" fmla="*/ 2080260 h 2697480"/>
                <a:gd name="connsiteX15" fmla="*/ 2225040 w 2293620"/>
                <a:gd name="connsiteY15" fmla="*/ 2247900 h 2697480"/>
                <a:gd name="connsiteX16" fmla="*/ 2049780 w 2293620"/>
                <a:gd name="connsiteY16" fmla="*/ 2423160 h 2697480"/>
                <a:gd name="connsiteX17" fmla="*/ 1714500 w 2293620"/>
                <a:gd name="connsiteY17" fmla="*/ 2484120 h 2697480"/>
                <a:gd name="connsiteX18" fmla="*/ 1066800 w 2293620"/>
                <a:gd name="connsiteY18" fmla="*/ 2697480 h 2697480"/>
                <a:gd name="connsiteX19" fmla="*/ 1021080 w 2293620"/>
                <a:gd name="connsiteY19" fmla="*/ 2575560 h 2697480"/>
                <a:gd name="connsiteX20" fmla="*/ 510540 w 2293620"/>
                <a:gd name="connsiteY20" fmla="*/ 1813560 h 2697480"/>
                <a:gd name="connsiteX21" fmla="*/ 106680 w 2293620"/>
                <a:gd name="connsiteY21" fmla="*/ 1706880 h 269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93620" h="2697480">
                  <a:moveTo>
                    <a:pt x="106680" y="1706880"/>
                  </a:moveTo>
                  <a:lnTo>
                    <a:pt x="60960" y="1440180"/>
                  </a:lnTo>
                  <a:lnTo>
                    <a:pt x="0" y="1066800"/>
                  </a:lnTo>
                  <a:lnTo>
                    <a:pt x="182880" y="716280"/>
                  </a:lnTo>
                  <a:lnTo>
                    <a:pt x="129540" y="441960"/>
                  </a:lnTo>
                  <a:lnTo>
                    <a:pt x="236220" y="160020"/>
                  </a:lnTo>
                  <a:lnTo>
                    <a:pt x="182880" y="0"/>
                  </a:lnTo>
                  <a:lnTo>
                    <a:pt x="594360" y="30480"/>
                  </a:lnTo>
                  <a:lnTo>
                    <a:pt x="1158240" y="205740"/>
                  </a:lnTo>
                  <a:lnTo>
                    <a:pt x="1676400" y="518160"/>
                  </a:lnTo>
                  <a:lnTo>
                    <a:pt x="1996440" y="944880"/>
                  </a:lnTo>
                  <a:lnTo>
                    <a:pt x="2217420" y="1295400"/>
                  </a:lnTo>
                  <a:lnTo>
                    <a:pt x="2286000" y="1600200"/>
                  </a:lnTo>
                  <a:lnTo>
                    <a:pt x="2293620" y="1844040"/>
                  </a:lnTo>
                  <a:lnTo>
                    <a:pt x="2225040" y="2080260"/>
                  </a:lnTo>
                  <a:lnTo>
                    <a:pt x="2225040" y="2247900"/>
                  </a:lnTo>
                  <a:lnTo>
                    <a:pt x="2049780" y="2423160"/>
                  </a:lnTo>
                  <a:lnTo>
                    <a:pt x="1714500" y="2484120"/>
                  </a:lnTo>
                  <a:lnTo>
                    <a:pt x="1066800" y="2697480"/>
                  </a:lnTo>
                  <a:lnTo>
                    <a:pt x="1021080" y="2575560"/>
                  </a:lnTo>
                  <a:lnTo>
                    <a:pt x="510540" y="1813560"/>
                  </a:lnTo>
                  <a:lnTo>
                    <a:pt x="106680" y="1706880"/>
                  </a:lnTo>
                  <a:close/>
                </a:path>
              </a:pathLst>
            </a:custGeom>
            <a:ln w="38100">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 name="Freeform 3"/>
            <p:cNvSpPr/>
            <p:nvPr/>
          </p:nvSpPr>
          <p:spPr>
            <a:xfrm>
              <a:off x="3124200" y="1684020"/>
              <a:ext cx="2560320" cy="1874520"/>
            </a:xfrm>
            <a:custGeom>
              <a:avLst/>
              <a:gdLst>
                <a:gd name="connsiteX0" fmla="*/ 0 w 2560320"/>
                <a:gd name="connsiteY0" fmla="*/ 579120 h 1874520"/>
                <a:gd name="connsiteX1" fmla="*/ 198120 w 2560320"/>
                <a:gd name="connsiteY1" fmla="*/ 754380 h 1874520"/>
                <a:gd name="connsiteX2" fmla="*/ 350520 w 2560320"/>
                <a:gd name="connsiteY2" fmla="*/ 922020 h 1874520"/>
                <a:gd name="connsiteX3" fmla="*/ 853440 w 2560320"/>
                <a:gd name="connsiteY3" fmla="*/ 1165860 h 1874520"/>
                <a:gd name="connsiteX4" fmla="*/ 906780 w 2560320"/>
                <a:gd name="connsiteY4" fmla="*/ 1508760 h 1874520"/>
                <a:gd name="connsiteX5" fmla="*/ 1219200 w 2560320"/>
                <a:gd name="connsiteY5" fmla="*/ 1874520 h 1874520"/>
                <a:gd name="connsiteX6" fmla="*/ 1623060 w 2560320"/>
                <a:gd name="connsiteY6" fmla="*/ 1630680 h 1874520"/>
                <a:gd name="connsiteX7" fmla="*/ 1996440 w 2560320"/>
                <a:gd name="connsiteY7" fmla="*/ 1630680 h 1874520"/>
                <a:gd name="connsiteX8" fmla="*/ 2423160 w 2560320"/>
                <a:gd name="connsiteY8" fmla="*/ 1706880 h 1874520"/>
                <a:gd name="connsiteX9" fmla="*/ 2316480 w 2560320"/>
                <a:gd name="connsiteY9" fmla="*/ 1082040 h 1874520"/>
                <a:gd name="connsiteX10" fmla="*/ 2506980 w 2560320"/>
                <a:gd name="connsiteY10" fmla="*/ 723900 h 1874520"/>
                <a:gd name="connsiteX11" fmla="*/ 2453640 w 2560320"/>
                <a:gd name="connsiteY11" fmla="*/ 441960 h 1874520"/>
                <a:gd name="connsiteX12" fmla="*/ 2560320 w 2560320"/>
                <a:gd name="connsiteY12" fmla="*/ 167640 h 1874520"/>
                <a:gd name="connsiteX13" fmla="*/ 2506980 w 2560320"/>
                <a:gd name="connsiteY13" fmla="*/ 30480 h 1874520"/>
                <a:gd name="connsiteX14" fmla="*/ 1996440 w 2560320"/>
                <a:gd name="connsiteY14" fmla="*/ 0 h 1874520"/>
                <a:gd name="connsiteX15" fmla="*/ 1516380 w 2560320"/>
                <a:gd name="connsiteY15" fmla="*/ 30480 h 1874520"/>
                <a:gd name="connsiteX16" fmla="*/ 990600 w 2560320"/>
                <a:gd name="connsiteY16" fmla="*/ 114300 h 1874520"/>
                <a:gd name="connsiteX17" fmla="*/ 647700 w 2560320"/>
                <a:gd name="connsiteY17" fmla="*/ 167640 h 1874520"/>
                <a:gd name="connsiteX18" fmla="*/ 320040 w 2560320"/>
                <a:gd name="connsiteY18" fmla="*/ 289560 h 1874520"/>
                <a:gd name="connsiteX19" fmla="*/ 53340 w 2560320"/>
                <a:gd name="connsiteY19" fmla="*/ 464820 h 1874520"/>
                <a:gd name="connsiteX20" fmla="*/ 76200 w 2560320"/>
                <a:gd name="connsiteY20" fmla="*/ 601980 h 1874520"/>
                <a:gd name="connsiteX0" fmla="*/ 7620 w 2567940"/>
                <a:gd name="connsiteY0" fmla="*/ 579120 h 1874520"/>
                <a:gd name="connsiteX1" fmla="*/ 205740 w 2567940"/>
                <a:gd name="connsiteY1" fmla="*/ 754380 h 1874520"/>
                <a:gd name="connsiteX2" fmla="*/ 358140 w 2567940"/>
                <a:gd name="connsiteY2" fmla="*/ 922020 h 1874520"/>
                <a:gd name="connsiteX3" fmla="*/ 861060 w 2567940"/>
                <a:gd name="connsiteY3" fmla="*/ 1165860 h 1874520"/>
                <a:gd name="connsiteX4" fmla="*/ 914400 w 2567940"/>
                <a:gd name="connsiteY4" fmla="*/ 1508760 h 1874520"/>
                <a:gd name="connsiteX5" fmla="*/ 1226820 w 2567940"/>
                <a:gd name="connsiteY5" fmla="*/ 1874520 h 1874520"/>
                <a:gd name="connsiteX6" fmla="*/ 1630680 w 2567940"/>
                <a:gd name="connsiteY6" fmla="*/ 1630680 h 1874520"/>
                <a:gd name="connsiteX7" fmla="*/ 2004060 w 2567940"/>
                <a:gd name="connsiteY7" fmla="*/ 1630680 h 1874520"/>
                <a:gd name="connsiteX8" fmla="*/ 2430780 w 2567940"/>
                <a:gd name="connsiteY8" fmla="*/ 1706880 h 1874520"/>
                <a:gd name="connsiteX9" fmla="*/ 2324100 w 2567940"/>
                <a:gd name="connsiteY9" fmla="*/ 1082040 h 1874520"/>
                <a:gd name="connsiteX10" fmla="*/ 2514600 w 2567940"/>
                <a:gd name="connsiteY10" fmla="*/ 723900 h 1874520"/>
                <a:gd name="connsiteX11" fmla="*/ 2461260 w 2567940"/>
                <a:gd name="connsiteY11" fmla="*/ 441960 h 1874520"/>
                <a:gd name="connsiteX12" fmla="*/ 2567940 w 2567940"/>
                <a:gd name="connsiteY12" fmla="*/ 167640 h 1874520"/>
                <a:gd name="connsiteX13" fmla="*/ 2514600 w 2567940"/>
                <a:gd name="connsiteY13" fmla="*/ 30480 h 1874520"/>
                <a:gd name="connsiteX14" fmla="*/ 2004060 w 2567940"/>
                <a:gd name="connsiteY14" fmla="*/ 0 h 1874520"/>
                <a:gd name="connsiteX15" fmla="*/ 1524000 w 2567940"/>
                <a:gd name="connsiteY15" fmla="*/ 30480 h 1874520"/>
                <a:gd name="connsiteX16" fmla="*/ 998220 w 2567940"/>
                <a:gd name="connsiteY16" fmla="*/ 114300 h 1874520"/>
                <a:gd name="connsiteX17" fmla="*/ 655320 w 2567940"/>
                <a:gd name="connsiteY17" fmla="*/ 167640 h 1874520"/>
                <a:gd name="connsiteX18" fmla="*/ 327660 w 2567940"/>
                <a:gd name="connsiteY18" fmla="*/ 289560 h 1874520"/>
                <a:gd name="connsiteX19" fmla="*/ 60960 w 2567940"/>
                <a:gd name="connsiteY19" fmla="*/ 464820 h 1874520"/>
                <a:gd name="connsiteX20" fmla="*/ 0 w 2567940"/>
                <a:gd name="connsiteY20" fmla="*/ 579120 h 1874520"/>
                <a:gd name="connsiteX0" fmla="*/ 0 w 2560320"/>
                <a:gd name="connsiteY0" fmla="*/ 579120 h 1874520"/>
                <a:gd name="connsiteX1" fmla="*/ 198120 w 2560320"/>
                <a:gd name="connsiteY1" fmla="*/ 754380 h 1874520"/>
                <a:gd name="connsiteX2" fmla="*/ 350520 w 2560320"/>
                <a:gd name="connsiteY2" fmla="*/ 922020 h 1874520"/>
                <a:gd name="connsiteX3" fmla="*/ 853440 w 2560320"/>
                <a:gd name="connsiteY3" fmla="*/ 1165860 h 1874520"/>
                <a:gd name="connsiteX4" fmla="*/ 906780 w 2560320"/>
                <a:gd name="connsiteY4" fmla="*/ 1508760 h 1874520"/>
                <a:gd name="connsiteX5" fmla="*/ 1219200 w 2560320"/>
                <a:gd name="connsiteY5" fmla="*/ 1874520 h 1874520"/>
                <a:gd name="connsiteX6" fmla="*/ 1623060 w 2560320"/>
                <a:gd name="connsiteY6" fmla="*/ 1630680 h 1874520"/>
                <a:gd name="connsiteX7" fmla="*/ 1996440 w 2560320"/>
                <a:gd name="connsiteY7" fmla="*/ 1630680 h 1874520"/>
                <a:gd name="connsiteX8" fmla="*/ 2423160 w 2560320"/>
                <a:gd name="connsiteY8" fmla="*/ 1706880 h 1874520"/>
                <a:gd name="connsiteX9" fmla="*/ 2316480 w 2560320"/>
                <a:gd name="connsiteY9" fmla="*/ 1082040 h 1874520"/>
                <a:gd name="connsiteX10" fmla="*/ 2506980 w 2560320"/>
                <a:gd name="connsiteY10" fmla="*/ 723900 h 1874520"/>
                <a:gd name="connsiteX11" fmla="*/ 2453640 w 2560320"/>
                <a:gd name="connsiteY11" fmla="*/ 441960 h 1874520"/>
                <a:gd name="connsiteX12" fmla="*/ 2560320 w 2560320"/>
                <a:gd name="connsiteY12" fmla="*/ 167640 h 1874520"/>
                <a:gd name="connsiteX13" fmla="*/ 2506980 w 2560320"/>
                <a:gd name="connsiteY13" fmla="*/ 30480 h 1874520"/>
                <a:gd name="connsiteX14" fmla="*/ 1996440 w 2560320"/>
                <a:gd name="connsiteY14" fmla="*/ 0 h 1874520"/>
                <a:gd name="connsiteX15" fmla="*/ 1516380 w 2560320"/>
                <a:gd name="connsiteY15" fmla="*/ 30480 h 1874520"/>
                <a:gd name="connsiteX16" fmla="*/ 990600 w 2560320"/>
                <a:gd name="connsiteY16" fmla="*/ 114300 h 1874520"/>
                <a:gd name="connsiteX17" fmla="*/ 647700 w 2560320"/>
                <a:gd name="connsiteY17" fmla="*/ 167640 h 1874520"/>
                <a:gd name="connsiteX18" fmla="*/ 320040 w 2560320"/>
                <a:gd name="connsiteY18" fmla="*/ 289560 h 1874520"/>
                <a:gd name="connsiteX19" fmla="*/ 53340 w 2560320"/>
                <a:gd name="connsiteY19" fmla="*/ 464820 h 1874520"/>
                <a:gd name="connsiteX20" fmla="*/ 1905 w 2560320"/>
                <a:gd name="connsiteY20" fmla="*/ 579120 h 1874520"/>
                <a:gd name="connsiteX0" fmla="*/ 0 w 2560320"/>
                <a:gd name="connsiteY0" fmla="*/ 579120 h 1874520"/>
                <a:gd name="connsiteX1" fmla="*/ 198120 w 2560320"/>
                <a:gd name="connsiteY1" fmla="*/ 754380 h 1874520"/>
                <a:gd name="connsiteX2" fmla="*/ 350520 w 2560320"/>
                <a:gd name="connsiteY2" fmla="*/ 922020 h 1874520"/>
                <a:gd name="connsiteX3" fmla="*/ 853440 w 2560320"/>
                <a:gd name="connsiteY3" fmla="*/ 1165860 h 1874520"/>
                <a:gd name="connsiteX4" fmla="*/ 906780 w 2560320"/>
                <a:gd name="connsiteY4" fmla="*/ 1508760 h 1874520"/>
                <a:gd name="connsiteX5" fmla="*/ 1219200 w 2560320"/>
                <a:gd name="connsiteY5" fmla="*/ 1874520 h 1874520"/>
                <a:gd name="connsiteX6" fmla="*/ 1623060 w 2560320"/>
                <a:gd name="connsiteY6" fmla="*/ 1630680 h 1874520"/>
                <a:gd name="connsiteX7" fmla="*/ 1996440 w 2560320"/>
                <a:gd name="connsiteY7" fmla="*/ 1630680 h 1874520"/>
                <a:gd name="connsiteX8" fmla="*/ 2423160 w 2560320"/>
                <a:gd name="connsiteY8" fmla="*/ 1706880 h 1874520"/>
                <a:gd name="connsiteX9" fmla="*/ 2316480 w 2560320"/>
                <a:gd name="connsiteY9" fmla="*/ 1082040 h 1874520"/>
                <a:gd name="connsiteX10" fmla="*/ 2506980 w 2560320"/>
                <a:gd name="connsiteY10" fmla="*/ 723900 h 1874520"/>
                <a:gd name="connsiteX11" fmla="*/ 2453640 w 2560320"/>
                <a:gd name="connsiteY11" fmla="*/ 441960 h 1874520"/>
                <a:gd name="connsiteX12" fmla="*/ 2560320 w 2560320"/>
                <a:gd name="connsiteY12" fmla="*/ 167640 h 1874520"/>
                <a:gd name="connsiteX13" fmla="*/ 2506980 w 2560320"/>
                <a:gd name="connsiteY13" fmla="*/ 30480 h 1874520"/>
                <a:gd name="connsiteX14" fmla="*/ 1996440 w 2560320"/>
                <a:gd name="connsiteY14" fmla="*/ 0 h 1874520"/>
                <a:gd name="connsiteX15" fmla="*/ 1516380 w 2560320"/>
                <a:gd name="connsiteY15" fmla="*/ 30480 h 1874520"/>
                <a:gd name="connsiteX16" fmla="*/ 971550 w 2560320"/>
                <a:gd name="connsiteY16" fmla="*/ 82550 h 1874520"/>
                <a:gd name="connsiteX17" fmla="*/ 647700 w 2560320"/>
                <a:gd name="connsiteY17" fmla="*/ 167640 h 1874520"/>
                <a:gd name="connsiteX18" fmla="*/ 320040 w 2560320"/>
                <a:gd name="connsiteY18" fmla="*/ 289560 h 1874520"/>
                <a:gd name="connsiteX19" fmla="*/ 53340 w 2560320"/>
                <a:gd name="connsiteY19" fmla="*/ 464820 h 1874520"/>
                <a:gd name="connsiteX20" fmla="*/ 1905 w 2560320"/>
                <a:gd name="connsiteY20" fmla="*/ 579120 h 1874520"/>
                <a:gd name="connsiteX0" fmla="*/ 0 w 2560320"/>
                <a:gd name="connsiteY0" fmla="*/ 579120 h 1874520"/>
                <a:gd name="connsiteX1" fmla="*/ 198120 w 2560320"/>
                <a:gd name="connsiteY1" fmla="*/ 754380 h 1874520"/>
                <a:gd name="connsiteX2" fmla="*/ 350520 w 2560320"/>
                <a:gd name="connsiteY2" fmla="*/ 922020 h 1874520"/>
                <a:gd name="connsiteX3" fmla="*/ 853440 w 2560320"/>
                <a:gd name="connsiteY3" fmla="*/ 1165860 h 1874520"/>
                <a:gd name="connsiteX4" fmla="*/ 906780 w 2560320"/>
                <a:gd name="connsiteY4" fmla="*/ 1508760 h 1874520"/>
                <a:gd name="connsiteX5" fmla="*/ 1219200 w 2560320"/>
                <a:gd name="connsiteY5" fmla="*/ 1874520 h 1874520"/>
                <a:gd name="connsiteX6" fmla="*/ 1623060 w 2560320"/>
                <a:gd name="connsiteY6" fmla="*/ 1630680 h 1874520"/>
                <a:gd name="connsiteX7" fmla="*/ 1996440 w 2560320"/>
                <a:gd name="connsiteY7" fmla="*/ 1630680 h 1874520"/>
                <a:gd name="connsiteX8" fmla="*/ 2423160 w 2560320"/>
                <a:gd name="connsiteY8" fmla="*/ 1706880 h 1874520"/>
                <a:gd name="connsiteX9" fmla="*/ 2316480 w 2560320"/>
                <a:gd name="connsiteY9" fmla="*/ 1082040 h 1874520"/>
                <a:gd name="connsiteX10" fmla="*/ 2506980 w 2560320"/>
                <a:gd name="connsiteY10" fmla="*/ 723900 h 1874520"/>
                <a:gd name="connsiteX11" fmla="*/ 2453640 w 2560320"/>
                <a:gd name="connsiteY11" fmla="*/ 441960 h 1874520"/>
                <a:gd name="connsiteX12" fmla="*/ 2560320 w 2560320"/>
                <a:gd name="connsiteY12" fmla="*/ 167640 h 1874520"/>
                <a:gd name="connsiteX13" fmla="*/ 2506980 w 2560320"/>
                <a:gd name="connsiteY13" fmla="*/ 30480 h 1874520"/>
                <a:gd name="connsiteX14" fmla="*/ 1996440 w 2560320"/>
                <a:gd name="connsiteY14" fmla="*/ 0 h 1874520"/>
                <a:gd name="connsiteX15" fmla="*/ 1516380 w 2560320"/>
                <a:gd name="connsiteY15" fmla="*/ 30480 h 1874520"/>
                <a:gd name="connsiteX16" fmla="*/ 971550 w 2560320"/>
                <a:gd name="connsiteY16" fmla="*/ 82550 h 1874520"/>
                <a:gd name="connsiteX17" fmla="*/ 742950 w 2560320"/>
                <a:gd name="connsiteY17" fmla="*/ 110490 h 1874520"/>
                <a:gd name="connsiteX18" fmla="*/ 320040 w 2560320"/>
                <a:gd name="connsiteY18" fmla="*/ 289560 h 1874520"/>
                <a:gd name="connsiteX19" fmla="*/ 53340 w 2560320"/>
                <a:gd name="connsiteY19" fmla="*/ 464820 h 1874520"/>
                <a:gd name="connsiteX20" fmla="*/ 1905 w 2560320"/>
                <a:gd name="connsiteY20" fmla="*/ 579120 h 1874520"/>
                <a:gd name="connsiteX0" fmla="*/ 0 w 2560320"/>
                <a:gd name="connsiteY0" fmla="*/ 579120 h 1874520"/>
                <a:gd name="connsiteX1" fmla="*/ 198120 w 2560320"/>
                <a:gd name="connsiteY1" fmla="*/ 754380 h 1874520"/>
                <a:gd name="connsiteX2" fmla="*/ 350520 w 2560320"/>
                <a:gd name="connsiteY2" fmla="*/ 922020 h 1874520"/>
                <a:gd name="connsiteX3" fmla="*/ 853440 w 2560320"/>
                <a:gd name="connsiteY3" fmla="*/ 1165860 h 1874520"/>
                <a:gd name="connsiteX4" fmla="*/ 906780 w 2560320"/>
                <a:gd name="connsiteY4" fmla="*/ 1508760 h 1874520"/>
                <a:gd name="connsiteX5" fmla="*/ 1219200 w 2560320"/>
                <a:gd name="connsiteY5" fmla="*/ 1874520 h 1874520"/>
                <a:gd name="connsiteX6" fmla="*/ 1623060 w 2560320"/>
                <a:gd name="connsiteY6" fmla="*/ 1630680 h 1874520"/>
                <a:gd name="connsiteX7" fmla="*/ 1996440 w 2560320"/>
                <a:gd name="connsiteY7" fmla="*/ 1630680 h 1874520"/>
                <a:gd name="connsiteX8" fmla="*/ 2423160 w 2560320"/>
                <a:gd name="connsiteY8" fmla="*/ 1706880 h 1874520"/>
                <a:gd name="connsiteX9" fmla="*/ 2316480 w 2560320"/>
                <a:gd name="connsiteY9" fmla="*/ 1082040 h 1874520"/>
                <a:gd name="connsiteX10" fmla="*/ 2506980 w 2560320"/>
                <a:gd name="connsiteY10" fmla="*/ 723900 h 1874520"/>
                <a:gd name="connsiteX11" fmla="*/ 2453640 w 2560320"/>
                <a:gd name="connsiteY11" fmla="*/ 441960 h 1874520"/>
                <a:gd name="connsiteX12" fmla="*/ 2560320 w 2560320"/>
                <a:gd name="connsiteY12" fmla="*/ 167640 h 1874520"/>
                <a:gd name="connsiteX13" fmla="*/ 2506980 w 2560320"/>
                <a:gd name="connsiteY13" fmla="*/ 30480 h 1874520"/>
                <a:gd name="connsiteX14" fmla="*/ 1996440 w 2560320"/>
                <a:gd name="connsiteY14" fmla="*/ 0 h 1874520"/>
                <a:gd name="connsiteX15" fmla="*/ 1516380 w 2560320"/>
                <a:gd name="connsiteY15" fmla="*/ 30480 h 1874520"/>
                <a:gd name="connsiteX16" fmla="*/ 971550 w 2560320"/>
                <a:gd name="connsiteY16" fmla="*/ 82550 h 1874520"/>
                <a:gd name="connsiteX17" fmla="*/ 742950 w 2560320"/>
                <a:gd name="connsiteY17" fmla="*/ 110490 h 1874520"/>
                <a:gd name="connsiteX18" fmla="*/ 320040 w 2560320"/>
                <a:gd name="connsiteY18" fmla="*/ 289560 h 1874520"/>
                <a:gd name="connsiteX19" fmla="*/ 53340 w 2560320"/>
                <a:gd name="connsiteY19" fmla="*/ 464820 h 1874520"/>
                <a:gd name="connsiteX20" fmla="*/ 1905 w 2560320"/>
                <a:gd name="connsiteY20" fmla="*/ 57912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0320" h="1874520">
                  <a:moveTo>
                    <a:pt x="0" y="579120"/>
                  </a:moveTo>
                  <a:lnTo>
                    <a:pt x="198120" y="754380"/>
                  </a:lnTo>
                  <a:lnTo>
                    <a:pt x="350520" y="922020"/>
                  </a:lnTo>
                  <a:lnTo>
                    <a:pt x="853440" y="1165860"/>
                  </a:lnTo>
                  <a:lnTo>
                    <a:pt x="906780" y="1508760"/>
                  </a:lnTo>
                  <a:lnTo>
                    <a:pt x="1219200" y="1874520"/>
                  </a:lnTo>
                  <a:lnTo>
                    <a:pt x="1623060" y="1630680"/>
                  </a:lnTo>
                  <a:lnTo>
                    <a:pt x="1996440" y="1630680"/>
                  </a:lnTo>
                  <a:lnTo>
                    <a:pt x="2423160" y="1706880"/>
                  </a:lnTo>
                  <a:lnTo>
                    <a:pt x="2316480" y="1082040"/>
                  </a:lnTo>
                  <a:lnTo>
                    <a:pt x="2506980" y="723900"/>
                  </a:lnTo>
                  <a:lnTo>
                    <a:pt x="2453640" y="441960"/>
                  </a:lnTo>
                  <a:lnTo>
                    <a:pt x="2560320" y="167640"/>
                  </a:lnTo>
                  <a:lnTo>
                    <a:pt x="2506980" y="30480"/>
                  </a:lnTo>
                  <a:lnTo>
                    <a:pt x="1996440" y="0"/>
                  </a:lnTo>
                  <a:lnTo>
                    <a:pt x="1516380" y="30480"/>
                  </a:lnTo>
                  <a:lnTo>
                    <a:pt x="971550" y="82550"/>
                  </a:lnTo>
                  <a:cubicBezTo>
                    <a:pt x="842645" y="95885"/>
                    <a:pt x="819150" y="101177"/>
                    <a:pt x="742950" y="110490"/>
                  </a:cubicBezTo>
                  <a:cubicBezTo>
                    <a:pt x="570230" y="208280"/>
                    <a:pt x="461010" y="229870"/>
                    <a:pt x="320040" y="289560"/>
                  </a:cubicBezTo>
                  <a:lnTo>
                    <a:pt x="53340" y="464820"/>
                  </a:lnTo>
                  <a:lnTo>
                    <a:pt x="1905" y="579120"/>
                  </a:lnTo>
                </a:path>
              </a:pathLst>
            </a:custGeom>
            <a:ln w="38100">
              <a:solidFill>
                <a:srgbClr val="00B05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Freeform 4"/>
            <p:cNvSpPr/>
            <p:nvPr/>
          </p:nvSpPr>
          <p:spPr>
            <a:xfrm>
              <a:off x="2451100" y="2292350"/>
              <a:ext cx="1873250" cy="2413000"/>
            </a:xfrm>
            <a:custGeom>
              <a:avLst/>
              <a:gdLst>
                <a:gd name="connsiteX0" fmla="*/ 654050 w 1873250"/>
                <a:gd name="connsiteY0" fmla="*/ 0 h 2413000"/>
                <a:gd name="connsiteX1" fmla="*/ 571500 w 1873250"/>
                <a:gd name="connsiteY1" fmla="*/ 63500 h 2413000"/>
                <a:gd name="connsiteX2" fmla="*/ 457200 w 1873250"/>
                <a:gd name="connsiteY2" fmla="*/ 349250 h 2413000"/>
                <a:gd name="connsiteX3" fmla="*/ 273050 w 1873250"/>
                <a:gd name="connsiteY3" fmla="*/ 533400 h 2413000"/>
                <a:gd name="connsiteX4" fmla="*/ 133350 w 1873250"/>
                <a:gd name="connsiteY4" fmla="*/ 1041400 h 2413000"/>
                <a:gd name="connsiteX5" fmla="*/ 0 w 1873250"/>
                <a:gd name="connsiteY5" fmla="*/ 1498600 h 2413000"/>
                <a:gd name="connsiteX6" fmla="*/ 44450 w 1873250"/>
                <a:gd name="connsiteY6" fmla="*/ 2038350 h 2413000"/>
                <a:gd name="connsiteX7" fmla="*/ 95250 w 1873250"/>
                <a:gd name="connsiteY7" fmla="*/ 2101850 h 2413000"/>
                <a:gd name="connsiteX8" fmla="*/ 120650 w 1873250"/>
                <a:gd name="connsiteY8" fmla="*/ 2305050 h 2413000"/>
                <a:gd name="connsiteX9" fmla="*/ 273050 w 1873250"/>
                <a:gd name="connsiteY9" fmla="*/ 2413000 h 2413000"/>
                <a:gd name="connsiteX10" fmla="*/ 628650 w 1873250"/>
                <a:gd name="connsiteY10" fmla="*/ 2355850 h 2413000"/>
                <a:gd name="connsiteX11" fmla="*/ 1079500 w 1873250"/>
                <a:gd name="connsiteY11" fmla="*/ 2286000 h 2413000"/>
                <a:gd name="connsiteX12" fmla="*/ 1060450 w 1873250"/>
                <a:gd name="connsiteY12" fmla="*/ 2184400 h 2413000"/>
                <a:gd name="connsiteX13" fmla="*/ 1555750 w 1873250"/>
                <a:gd name="connsiteY13" fmla="*/ 1993900 h 2413000"/>
                <a:gd name="connsiteX14" fmla="*/ 1752600 w 1873250"/>
                <a:gd name="connsiteY14" fmla="*/ 1841500 h 2413000"/>
                <a:gd name="connsiteX15" fmla="*/ 1860550 w 1873250"/>
                <a:gd name="connsiteY15" fmla="*/ 1562100 h 2413000"/>
                <a:gd name="connsiteX16" fmla="*/ 1873250 w 1873250"/>
                <a:gd name="connsiteY16" fmla="*/ 1308100 h 2413000"/>
                <a:gd name="connsiteX17" fmla="*/ 1543050 w 1873250"/>
                <a:gd name="connsiteY17" fmla="*/ 920750 h 2413000"/>
                <a:gd name="connsiteX18" fmla="*/ 1498600 w 1873250"/>
                <a:gd name="connsiteY18" fmla="*/ 571500 h 2413000"/>
                <a:gd name="connsiteX19" fmla="*/ 1003300 w 1873250"/>
                <a:gd name="connsiteY19" fmla="*/ 336550 h 2413000"/>
                <a:gd name="connsiteX20" fmla="*/ 654050 w 1873250"/>
                <a:gd name="connsiteY20" fmla="*/ 0 h 241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73250" h="2413000">
                  <a:moveTo>
                    <a:pt x="654050" y="0"/>
                  </a:moveTo>
                  <a:lnTo>
                    <a:pt x="571500" y="63500"/>
                  </a:lnTo>
                  <a:lnTo>
                    <a:pt x="457200" y="349250"/>
                  </a:lnTo>
                  <a:lnTo>
                    <a:pt x="273050" y="533400"/>
                  </a:lnTo>
                  <a:lnTo>
                    <a:pt x="133350" y="1041400"/>
                  </a:lnTo>
                  <a:lnTo>
                    <a:pt x="0" y="1498600"/>
                  </a:lnTo>
                  <a:lnTo>
                    <a:pt x="44450" y="2038350"/>
                  </a:lnTo>
                  <a:lnTo>
                    <a:pt x="95250" y="2101850"/>
                  </a:lnTo>
                  <a:lnTo>
                    <a:pt x="120650" y="2305050"/>
                  </a:lnTo>
                  <a:lnTo>
                    <a:pt x="273050" y="2413000"/>
                  </a:lnTo>
                  <a:lnTo>
                    <a:pt x="628650" y="2355850"/>
                  </a:lnTo>
                  <a:lnTo>
                    <a:pt x="1079500" y="2286000"/>
                  </a:lnTo>
                  <a:lnTo>
                    <a:pt x="1060450" y="2184400"/>
                  </a:lnTo>
                  <a:lnTo>
                    <a:pt x="1555750" y="1993900"/>
                  </a:lnTo>
                  <a:lnTo>
                    <a:pt x="1752600" y="1841500"/>
                  </a:lnTo>
                  <a:lnTo>
                    <a:pt x="1860550" y="1562100"/>
                  </a:lnTo>
                  <a:lnTo>
                    <a:pt x="1873250" y="1308100"/>
                  </a:lnTo>
                  <a:lnTo>
                    <a:pt x="1543050" y="920750"/>
                  </a:lnTo>
                  <a:lnTo>
                    <a:pt x="1498600" y="571500"/>
                  </a:lnTo>
                  <a:lnTo>
                    <a:pt x="1003300" y="336550"/>
                  </a:lnTo>
                  <a:lnTo>
                    <a:pt x="654050" y="0"/>
                  </a:lnTo>
                  <a:close/>
                </a:path>
              </a:pathLst>
            </a:custGeom>
            <a:ln w="38100">
              <a:solidFill>
                <a:srgbClr val="7030A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8" name="Text Box 3"/>
          <p:cNvSpPr txBox="1">
            <a:spLocks noChangeArrowheads="1"/>
          </p:cNvSpPr>
          <p:nvPr/>
        </p:nvSpPr>
        <p:spPr bwMode="auto">
          <a:xfrm>
            <a:off x="4071613" y="5600520"/>
            <a:ext cx="50182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dirty="0" smtClean="0">
                <a:solidFill>
                  <a:schemeClr val="tx2"/>
                </a:solidFill>
              </a:rPr>
              <a:t>The problem is that much of the ‘architecture’ of the brain is not functionally meaningful</a:t>
            </a:r>
            <a:endParaRPr lang="en-US" dirty="0">
              <a:solidFill>
                <a:schemeClr val="tx2"/>
              </a:solidFill>
            </a:endParaRPr>
          </a:p>
        </p:txBody>
      </p:sp>
      <p:sp>
        <p:nvSpPr>
          <p:cNvPr id="6" name="TextBox 5"/>
          <p:cNvSpPr txBox="1"/>
          <p:nvPr/>
        </p:nvSpPr>
        <p:spPr>
          <a:xfrm>
            <a:off x="6111482" y="2251075"/>
            <a:ext cx="748923" cy="1200329"/>
          </a:xfrm>
          <a:prstGeom prst="rect">
            <a:avLst/>
          </a:prstGeom>
          <a:noFill/>
        </p:spPr>
        <p:txBody>
          <a:bodyPr wrap="none" rtlCol="0">
            <a:spAutoFit/>
          </a:bodyPr>
          <a:lstStyle/>
          <a:p>
            <a:r>
              <a:rPr lang="en-US" sz="7200" b="1" dirty="0" smtClean="0">
                <a:solidFill>
                  <a:srgbClr val="FF0000"/>
                </a:solidFill>
                <a:effectLst>
                  <a:outerShdw blurRad="38100" dist="38100" dir="2700000" algn="tl">
                    <a:srgbClr val="000000">
                      <a:alpha val="43137"/>
                    </a:srgbClr>
                  </a:outerShdw>
                </a:effectLst>
              </a:rPr>
              <a:t>F</a:t>
            </a:r>
            <a:endParaRPr lang="en-US"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4263632" y="1746250"/>
            <a:ext cx="748923" cy="1200329"/>
          </a:xfrm>
          <a:prstGeom prst="rect">
            <a:avLst/>
          </a:prstGeom>
          <a:noFill/>
        </p:spPr>
        <p:txBody>
          <a:bodyPr wrap="none" rtlCol="0">
            <a:spAutoFit/>
          </a:bodyPr>
          <a:lstStyle/>
          <a:p>
            <a:r>
              <a:rPr lang="en-US" sz="7200" b="1" dirty="0">
                <a:solidFill>
                  <a:srgbClr val="00B050"/>
                </a:solidFill>
                <a:effectLst>
                  <a:outerShdw blurRad="38100" dist="38100" dir="2700000" algn="tl">
                    <a:srgbClr val="000000">
                      <a:alpha val="43137"/>
                    </a:srgbClr>
                  </a:outerShdw>
                </a:effectLst>
              </a:rPr>
              <a:t>P</a:t>
            </a:r>
            <a:endParaRPr lang="en-US" b="1" dirty="0">
              <a:solidFill>
                <a:srgbClr val="00B050"/>
              </a:solidFill>
              <a:effectLst>
                <a:outerShdw blurRad="38100" dist="38100" dir="2700000" algn="tl">
                  <a:srgbClr val="000000">
                    <a:alpha val="43137"/>
                  </a:srgbClr>
                </a:outerShdw>
              </a:effectLst>
            </a:endParaRPr>
          </a:p>
        </p:txBody>
      </p:sp>
      <p:sp>
        <p:nvSpPr>
          <p:cNvPr id="11" name="TextBox 10"/>
          <p:cNvSpPr txBox="1"/>
          <p:nvPr/>
        </p:nvSpPr>
        <p:spPr>
          <a:xfrm>
            <a:off x="2815832" y="2755900"/>
            <a:ext cx="902811" cy="1200329"/>
          </a:xfrm>
          <a:prstGeom prst="rect">
            <a:avLst/>
          </a:prstGeom>
          <a:noFill/>
        </p:spPr>
        <p:txBody>
          <a:bodyPr wrap="none" rtlCol="0">
            <a:spAutoFit/>
          </a:bodyPr>
          <a:lstStyle/>
          <a:p>
            <a:r>
              <a:rPr lang="en-US" sz="7200" b="1" dirty="0" smtClean="0">
                <a:solidFill>
                  <a:srgbClr val="7030A0"/>
                </a:solidFill>
                <a:effectLst>
                  <a:outerShdw blurRad="38100" dist="38100" dir="2700000" algn="tl">
                    <a:srgbClr val="000000">
                      <a:alpha val="43137"/>
                    </a:srgbClr>
                  </a:outerShdw>
                </a:effectLst>
              </a:rPr>
              <a:t>O</a:t>
            </a:r>
            <a:endParaRPr lang="en-US"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4682732" y="3394075"/>
            <a:ext cx="800219" cy="1200329"/>
          </a:xfrm>
          <a:prstGeom prst="rect">
            <a:avLst/>
          </a:prstGeom>
          <a:noFill/>
        </p:spPr>
        <p:txBody>
          <a:bodyPr wrap="none" rtlCol="0">
            <a:spAutoFit/>
          </a:bodyPr>
          <a:lstStyle/>
          <a:p>
            <a:r>
              <a:rPr lang="en-US" sz="7200" b="1" dirty="0" smtClean="0">
                <a:solidFill>
                  <a:srgbClr val="0070C0"/>
                </a:solidFill>
                <a:effectLst>
                  <a:outerShdw blurRad="38100" dist="38100" dir="2700000" algn="tl">
                    <a:srgbClr val="000000">
                      <a:alpha val="43137"/>
                    </a:srgbClr>
                  </a:outerShdw>
                </a:effectLst>
              </a:rPr>
              <a:t>T</a:t>
            </a:r>
            <a:endParaRPr lang="en-US" b="1" dirty="0">
              <a:solidFill>
                <a:srgbClr val="0070C0"/>
              </a:solidFill>
              <a:effectLst>
                <a:outerShdw blurRad="38100" dist="38100" dir="2700000" algn="tl">
                  <a:srgbClr val="000000">
                    <a:alpha val="43137"/>
                  </a:srgbClr>
                </a:outerShdw>
              </a:effectLst>
            </a:endParaRPr>
          </a:p>
        </p:txBody>
      </p:sp>
      <p:grpSp>
        <p:nvGrpSpPr>
          <p:cNvPr id="13" name="Group 12"/>
          <p:cNvGrpSpPr/>
          <p:nvPr/>
        </p:nvGrpSpPr>
        <p:grpSpPr>
          <a:xfrm>
            <a:off x="7642860" y="693737"/>
            <a:ext cx="1049888" cy="1052513"/>
            <a:chOff x="7642860" y="693737"/>
            <a:chExt cx="1049888" cy="1052513"/>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2860" y="693737"/>
              <a:ext cx="1049888" cy="1052513"/>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7871837" y="771525"/>
              <a:ext cx="607859" cy="923330"/>
            </a:xfrm>
            <a:prstGeom prst="rect">
              <a:avLst/>
            </a:prstGeom>
            <a:noFill/>
          </p:spPr>
          <p:txBody>
            <a:bodyPr wrap="none" rtlCol="0">
              <a:spAutoFit/>
            </a:bodyPr>
            <a:lstStyle/>
            <a:p>
              <a:r>
                <a:rPr lang="en-US" sz="5400" b="1" dirty="0" smtClean="0">
                  <a:solidFill>
                    <a:srgbClr val="FF0000"/>
                  </a:solidFill>
                  <a:effectLst>
                    <a:glow rad="101600">
                      <a:schemeClr val="accent1">
                        <a:satMod val="175000"/>
                        <a:alpha val="40000"/>
                      </a:schemeClr>
                    </a:glow>
                    <a:outerShdw blurRad="38100" dist="38100" dir="2700000" algn="tl">
                      <a:srgbClr val="000000">
                        <a:alpha val="43137"/>
                      </a:srgbClr>
                    </a:outerShdw>
                  </a:effectLst>
                </a:rPr>
                <a:t>F</a:t>
              </a:r>
              <a:endParaRPr lang="en-US" sz="1600" b="1" dirty="0">
                <a:solidFill>
                  <a:srgbClr val="FF0000"/>
                </a:solidFill>
                <a:effectLst>
                  <a:glow rad="101600">
                    <a:schemeClr val="accent1">
                      <a:satMod val="175000"/>
                      <a:alpha val="40000"/>
                    </a:schemeClr>
                  </a:glow>
                  <a:outerShdw blurRad="38100" dist="38100" dir="2700000" algn="tl">
                    <a:srgbClr val="000000">
                      <a:alpha val="43137"/>
                    </a:srgbClr>
                  </a:outerShdw>
                </a:effectLst>
              </a:endParaRP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03425" y="752475"/>
            <a:ext cx="5135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dirty="0"/>
              <a:t>Santiago Ramon y </a:t>
            </a:r>
            <a:r>
              <a:rPr lang="en-US" sz="4000" dirty="0" err="1"/>
              <a:t>Cajal</a:t>
            </a:r>
            <a:endParaRPr lang="en-US" sz="4000" dirty="0"/>
          </a:p>
        </p:txBody>
      </p:sp>
      <p:sp>
        <p:nvSpPr>
          <p:cNvPr id="9219" name="Text Box 3"/>
          <p:cNvSpPr txBox="1">
            <a:spLocks noChangeArrowheads="1"/>
          </p:cNvSpPr>
          <p:nvPr/>
        </p:nvSpPr>
        <p:spPr bwMode="auto">
          <a:xfrm>
            <a:off x="1146175" y="2125663"/>
            <a:ext cx="767397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‘…to extend our understanding of neural function to the most complex human physiological and psychological activities, it is essential that we first generate a clear and accurate view of the structure of the relevant centers, and of the human brain itself, so that the basic plan – the overview – </a:t>
            </a:r>
            <a:r>
              <a:rPr lang="en-US" sz="2800" u="sng"/>
              <a:t>can be grasped in the blink of an eye</a:t>
            </a:r>
            <a:r>
              <a:rPr lang="en-US" sz="2800"/>
              <a:t>.’</a:t>
            </a:r>
          </a:p>
          <a:p>
            <a:endParaRPr lang="en-US" sz="2800"/>
          </a:p>
          <a:p>
            <a:r>
              <a:rPr lang="en-US" sz="2000" i="1"/>
              <a:t>Histology of the Nervous System of Man and Vertebrates (1909)</a:t>
            </a: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700" y="190500"/>
            <a:ext cx="133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975" y="76200"/>
            <a:ext cx="434340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5126038" y="457200"/>
            <a:ext cx="2475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b="1" u="sng" dirty="0" smtClean="0">
                <a:latin typeface="Arial" charset="0"/>
              </a:rPr>
              <a:t>Telencephalon</a:t>
            </a:r>
          </a:p>
          <a:p>
            <a:pPr algn="ctr"/>
            <a:r>
              <a:rPr lang="en-US" b="1" dirty="0" smtClean="0">
                <a:latin typeface="Arial" charset="0"/>
              </a:rPr>
              <a:t>(or ‘Cerebrum’)</a:t>
            </a:r>
            <a:endParaRPr lang="en-US" b="1" dirty="0">
              <a:latin typeface="Arial" charset="0"/>
            </a:endParaRPr>
          </a:p>
        </p:txBody>
      </p:sp>
      <p:sp>
        <p:nvSpPr>
          <p:cNvPr id="17412" name="Text Box 15"/>
          <p:cNvSpPr txBox="1">
            <a:spLocks noChangeArrowheads="1"/>
          </p:cNvSpPr>
          <p:nvPr/>
        </p:nvSpPr>
        <p:spPr bwMode="auto">
          <a:xfrm>
            <a:off x="1922463" y="5610225"/>
            <a:ext cx="230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atin typeface="Arial" charset="0"/>
              </a:rPr>
              <a:t>Swanson, 1995</a:t>
            </a:r>
          </a:p>
        </p:txBody>
      </p:sp>
      <p:grpSp>
        <p:nvGrpSpPr>
          <p:cNvPr id="2" name="Group 19"/>
          <p:cNvGrpSpPr>
            <a:grpSpLocks/>
          </p:cNvGrpSpPr>
          <p:nvPr/>
        </p:nvGrpSpPr>
        <p:grpSpPr bwMode="auto">
          <a:xfrm>
            <a:off x="5245100" y="1866900"/>
            <a:ext cx="1208088" cy="4381500"/>
            <a:chOff x="7759700" y="1905000"/>
            <a:chExt cx="1208088" cy="4381500"/>
          </a:xfrm>
        </p:grpSpPr>
        <p:sp>
          <p:nvSpPr>
            <p:cNvPr id="17416" name="Right Brace 19"/>
            <p:cNvSpPr>
              <a:spLocks/>
            </p:cNvSpPr>
            <p:nvPr/>
          </p:nvSpPr>
          <p:spPr bwMode="auto">
            <a:xfrm>
              <a:off x="7759700" y="1905000"/>
              <a:ext cx="685800" cy="4381500"/>
            </a:xfrm>
            <a:prstGeom prst="rightBrace">
              <a:avLst>
                <a:gd name="adj1" fmla="val 8341"/>
                <a:gd name="adj2" fmla="val 50000"/>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21" name="TextBox 20"/>
            <p:cNvSpPr txBox="1"/>
            <p:nvPr/>
          </p:nvSpPr>
          <p:spPr>
            <a:xfrm rot="5400000">
              <a:off x="7835901" y="3911600"/>
              <a:ext cx="1803400" cy="460375"/>
            </a:xfrm>
            <a:prstGeom prst="rect">
              <a:avLst/>
            </a:prstGeom>
            <a:noFill/>
          </p:spPr>
          <p:txBody>
            <a:bodyPr>
              <a:spAutoFit/>
            </a:bodyPr>
            <a:lstStyle/>
            <a:p>
              <a:pPr algn="ctr" eaLnBrk="0" hangingPunct="0">
                <a:defRPr/>
              </a:pPr>
              <a:r>
                <a:rPr lang="en-US" b="1" u="sng" dirty="0">
                  <a:latin typeface="+mn-lt"/>
                  <a:cs typeface="+mn-cs"/>
                </a:rPr>
                <a:t>Brainstem</a:t>
              </a:r>
            </a:p>
          </p:txBody>
        </p:sp>
      </p:grpSp>
      <p:sp>
        <p:nvSpPr>
          <p:cNvPr id="22" name="TextBox 21"/>
          <p:cNvSpPr txBox="1"/>
          <p:nvPr/>
        </p:nvSpPr>
        <p:spPr>
          <a:xfrm>
            <a:off x="6108700" y="5307013"/>
            <a:ext cx="2806700" cy="1016000"/>
          </a:xfrm>
          <a:prstGeom prst="rect">
            <a:avLst/>
          </a:prstGeom>
          <a:solidFill>
            <a:schemeClr val="bg1">
              <a:alpha val="34000"/>
            </a:schemeClr>
          </a:solidFill>
          <a:ln>
            <a:solidFill>
              <a:schemeClr val="tx1"/>
            </a:solidFill>
          </a:ln>
        </p:spPr>
        <p:txBody>
          <a:bodyPr>
            <a:spAutoFit/>
          </a:bodyPr>
          <a:lstStyle/>
          <a:p>
            <a:pPr algn="ctr" eaLnBrk="0" hangingPunct="0">
              <a:defRPr/>
            </a:pPr>
            <a:r>
              <a:rPr lang="en-US" sz="2000" b="1" dirty="0">
                <a:effectLst>
                  <a:outerShdw blurRad="38100" dist="38100" dir="2700000" algn="tl">
                    <a:srgbClr val="000000">
                      <a:alpha val="43137"/>
                    </a:srgbClr>
                  </a:outerShdw>
                </a:effectLst>
                <a:latin typeface="+mn-lt"/>
                <a:cs typeface="+mn-cs"/>
              </a:rPr>
              <a:t>To Begin, Let’s Break the Brain into Two </a:t>
            </a:r>
            <a:r>
              <a:rPr lang="en-US" sz="2000" b="1" u="sng" dirty="0">
                <a:effectLst>
                  <a:outerShdw blurRad="38100" dist="38100" dir="2700000" algn="tl">
                    <a:srgbClr val="000000">
                      <a:alpha val="43137"/>
                    </a:srgbClr>
                  </a:outerShdw>
                </a:effectLst>
                <a:latin typeface="+mn-lt"/>
                <a:cs typeface="+mn-cs"/>
              </a:rPr>
              <a:t>Functional</a:t>
            </a:r>
            <a:r>
              <a:rPr lang="en-US" sz="2000" b="1" dirty="0">
                <a:effectLst>
                  <a:outerShdw blurRad="38100" dist="38100" dir="2700000" algn="tl">
                    <a:srgbClr val="000000">
                      <a:alpha val="43137"/>
                    </a:srgbClr>
                  </a:outerShdw>
                </a:effectLst>
                <a:latin typeface="+mn-lt"/>
                <a:cs typeface="+mn-cs"/>
              </a:rPr>
              <a:t> Parts.</a:t>
            </a:r>
          </a:p>
        </p:txBody>
      </p:sp>
    </p:spTree>
    <p:extLst>
      <p:ext uri="{BB962C8B-B14F-4D97-AF65-F5344CB8AC3E}">
        <p14:creationId xmlns:p14="http://schemas.microsoft.com/office/powerpoint/2010/main" val="8669103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11"/>
                                        </p:tgtEl>
                                        <p:attrNameLst>
                                          <p:attrName>style.visibility</p:attrName>
                                        </p:attrNameLst>
                                      </p:cBhvr>
                                      <p:to>
                                        <p:strVal val="visible"/>
                                      </p:to>
                                    </p:set>
                                    <p:animEffect transition="in" filter="fade">
                                      <p:cBhvr>
                                        <p:cTn id="15"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475" y="76200"/>
            <a:ext cx="434340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4300538" y="457200"/>
            <a:ext cx="284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Telencephalon</a:t>
            </a:r>
          </a:p>
        </p:txBody>
      </p:sp>
      <p:sp>
        <p:nvSpPr>
          <p:cNvPr id="18436" name="Text Box 4"/>
          <p:cNvSpPr txBox="1">
            <a:spLocks noChangeArrowheads="1"/>
          </p:cNvSpPr>
          <p:nvPr/>
        </p:nvSpPr>
        <p:spPr bwMode="auto">
          <a:xfrm>
            <a:off x="5167313" y="4202113"/>
            <a:ext cx="2259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Cerebellum</a:t>
            </a:r>
          </a:p>
        </p:txBody>
      </p:sp>
      <p:sp>
        <p:nvSpPr>
          <p:cNvPr id="18437" name="Text Box 5"/>
          <p:cNvSpPr txBox="1">
            <a:spLocks noChangeArrowheads="1"/>
          </p:cNvSpPr>
          <p:nvPr/>
        </p:nvSpPr>
        <p:spPr bwMode="auto">
          <a:xfrm>
            <a:off x="5381625" y="1925638"/>
            <a:ext cx="269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dirty="0">
                <a:latin typeface="Arial" charset="0"/>
              </a:rPr>
              <a:t>Diencephalon</a:t>
            </a:r>
          </a:p>
        </p:txBody>
      </p:sp>
      <p:sp>
        <p:nvSpPr>
          <p:cNvPr id="18438" name="Text Box 6"/>
          <p:cNvSpPr txBox="1">
            <a:spLocks noChangeArrowheads="1"/>
          </p:cNvSpPr>
          <p:nvPr/>
        </p:nvSpPr>
        <p:spPr bwMode="auto">
          <a:xfrm>
            <a:off x="5205413" y="4959350"/>
            <a:ext cx="1920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Hindbrain</a:t>
            </a:r>
          </a:p>
        </p:txBody>
      </p:sp>
      <p:sp>
        <p:nvSpPr>
          <p:cNvPr id="18439" name="Text Box 7"/>
          <p:cNvSpPr txBox="1">
            <a:spLocks noChangeArrowheads="1"/>
          </p:cNvSpPr>
          <p:nvPr/>
        </p:nvSpPr>
        <p:spPr bwMode="auto">
          <a:xfrm>
            <a:off x="5205413" y="5789613"/>
            <a:ext cx="2305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Spinal Cord</a:t>
            </a:r>
          </a:p>
        </p:txBody>
      </p:sp>
      <p:sp>
        <p:nvSpPr>
          <p:cNvPr id="18440" name="Text Box 8"/>
          <p:cNvSpPr txBox="1">
            <a:spLocks noChangeArrowheads="1"/>
          </p:cNvSpPr>
          <p:nvPr/>
        </p:nvSpPr>
        <p:spPr bwMode="auto">
          <a:xfrm>
            <a:off x="5332413" y="3013075"/>
            <a:ext cx="253787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dirty="0" smtClean="0">
                <a:latin typeface="Arial" charset="0"/>
              </a:rPr>
              <a:t>Midbrain</a:t>
            </a:r>
          </a:p>
          <a:p>
            <a:r>
              <a:rPr lang="en-US" sz="2000" dirty="0">
                <a:latin typeface="Arial" charset="0"/>
              </a:rPr>
              <a:t> </a:t>
            </a:r>
            <a:r>
              <a:rPr lang="en-US" sz="2000" dirty="0" smtClean="0">
                <a:latin typeface="Arial" charset="0"/>
              </a:rPr>
              <a:t>  Superior </a:t>
            </a:r>
            <a:r>
              <a:rPr lang="en-US" sz="2000" dirty="0" err="1" smtClean="0">
                <a:latin typeface="Arial" charset="0"/>
              </a:rPr>
              <a:t>Colliculus</a:t>
            </a:r>
            <a:endParaRPr lang="en-US" sz="2000" dirty="0">
              <a:latin typeface="Arial" charset="0"/>
            </a:endParaRPr>
          </a:p>
          <a:p>
            <a:r>
              <a:rPr lang="en-US" sz="2000" dirty="0" smtClean="0">
                <a:latin typeface="Arial" charset="0"/>
              </a:rPr>
              <a:t>   Inferior </a:t>
            </a:r>
            <a:r>
              <a:rPr lang="en-US" sz="2000" dirty="0" err="1" smtClean="0">
                <a:latin typeface="Arial" charset="0"/>
              </a:rPr>
              <a:t>Colliculus</a:t>
            </a:r>
            <a:endParaRPr lang="en-US" sz="2000" dirty="0" smtClean="0">
              <a:latin typeface="Arial" charset="0"/>
            </a:endParaRPr>
          </a:p>
          <a:p>
            <a:endParaRPr lang="en-US" sz="3200" dirty="0">
              <a:latin typeface="Arial" charset="0"/>
            </a:endParaRPr>
          </a:p>
        </p:txBody>
      </p:sp>
      <p:sp>
        <p:nvSpPr>
          <p:cNvPr id="18441" name="Line 9"/>
          <p:cNvSpPr>
            <a:spLocks noChangeShapeType="1"/>
          </p:cNvSpPr>
          <p:nvPr/>
        </p:nvSpPr>
        <p:spPr bwMode="auto">
          <a:xfrm>
            <a:off x="4149725" y="2171700"/>
            <a:ext cx="1263650" cy="365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2" name="Line 10"/>
          <p:cNvSpPr>
            <a:spLocks noChangeShapeType="1"/>
          </p:cNvSpPr>
          <p:nvPr/>
        </p:nvSpPr>
        <p:spPr bwMode="auto">
          <a:xfrm>
            <a:off x="4002088" y="2638425"/>
            <a:ext cx="1392237" cy="7397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18443" name="Line 11"/>
          <p:cNvSpPr>
            <a:spLocks noChangeShapeType="1"/>
          </p:cNvSpPr>
          <p:nvPr/>
        </p:nvSpPr>
        <p:spPr bwMode="auto">
          <a:xfrm>
            <a:off x="4662488" y="3760788"/>
            <a:ext cx="561975" cy="6080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4" name="Line 12"/>
          <p:cNvSpPr>
            <a:spLocks noChangeShapeType="1"/>
          </p:cNvSpPr>
          <p:nvPr/>
        </p:nvSpPr>
        <p:spPr bwMode="auto">
          <a:xfrm>
            <a:off x="4021138" y="3481388"/>
            <a:ext cx="1166812" cy="165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5" name="Line 13"/>
          <p:cNvSpPr>
            <a:spLocks noChangeShapeType="1"/>
          </p:cNvSpPr>
          <p:nvPr/>
        </p:nvSpPr>
        <p:spPr bwMode="auto">
          <a:xfrm>
            <a:off x="3995738" y="5884863"/>
            <a:ext cx="1230312" cy="1841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7" name="Text Box 16"/>
          <p:cNvSpPr txBox="1">
            <a:spLocks noChangeArrowheads="1"/>
          </p:cNvSpPr>
          <p:nvPr/>
        </p:nvSpPr>
        <p:spPr bwMode="auto">
          <a:xfrm>
            <a:off x="5146675" y="906463"/>
            <a:ext cx="17491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dirty="0" smtClean="0">
                <a:latin typeface="Arial" charset="0"/>
              </a:rPr>
              <a:t>Cortex</a:t>
            </a:r>
          </a:p>
          <a:p>
            <a:r>
              <a:rPr lang="en-US" sz="1800" dirty="0" smtClean="0">
                <a:latin typeface="Arial" charset="0"/>
              </a:rPr>
              <a:t>Limbic System</a:t>
            </a:r>
          </a:p>
          <a:p>
            <a:r>
              <a:rPr lang="en-US" sz="1800" dirty="0" smtClean="0">
                <a:latin typeface="Arial" charset="0"/>
              </a:rPr>
              <a:t>Basal Ganglia</a:t>
            </a:r>
            <a:endParaRPr lang="en-US" sz="1800" dirty="0">
              <a:latin typeface="Arial" charset="0"/>
            </a:endParaRPr>
          </a:p>
        </p:txBody>
      </p:sp>
      <p:sp>
        <p:nvSpPr>
          <p:cNvPr id="18448" name="Text Box 17"/>
          <p:cNvSpPr txBox="1">
            <a:spLocks noChangeArrowheads="1"/>
          </p:cNvSpPr>
          <p:nvPr/>
        </p:nvSpPr>
        <p:spPr bwMode="auto">
          <a:xfrm>
            <a:off x="6086475" y="2366963"/>
            <a:ext cx="16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dirty="0" smtClean="0">
                <a:latin typeface="Arial" charset="0"/>
              </a:rPr>
              <a:t>Thalamus</a:t>
            </a:r>
            <a:endParaRPr lang="en-US" sz="1800" dirty="0">
              <a:latin typeface="Arial" charset="0"/>
            </a:endParaRPr>
          </a:p>
          <a:p>
            <a:r>
              <a:rPr lang="en-US" sz="1800" dirty="0" smtClean="0">
                <a:latin typeface="Arial" charset="0"/>
              </a:rPr>
              <a:t>Hypothalamus</a:t>
            </a:r>
            <a:endParaRPr lang="en-US" sz="1800" dirty="0">
              <a:latin typeface="Arial" charset="0"/>
            </a:endParaRPr>
          </a:p>
        </p:txBody>
      </p:sp>
      <p:sp>
        <p:nvSpPr>
          <p:cNvPr id="18" name="TextBox 17"/>
          <p:cNvSpPr txBox="1"/>
          <p:nvPr/>
        </p:nvSpPr>
        <p:spPr>
          <a:xfrm>
            <a:off x="330200" y="658813"/>
            <a:ext cx="2971800" cy="830262"/>
          </a:xfrm>
          <a:prstGeom prst="rect">
            <a:avLst/>
          </a:prstGeom>
          <a:solidFill>
            <a:schemeClr val="bg1">
              <a:alpha val="34000"/>
            </a:schemeClr>
          </a:solidFill>
          <a:ln>
            <a:solidFill>
              <a:schemeClr val="tx1"/>
            </a:solidFill>
          </a:ln>
        </p:spPr>
        <p:txBody>
          <a:bodyPr>
            <a:spAutoFit/>
          </a:bodyPr>
          <a:lstStyle/>
          <a:p>
            <a:pPr algn="ctr" eaLnBrk="0" hangingPunct="0">
              <a:defRPr/>
            </a:pPr>
            <a:r>
              <a:rPr lang="en-US" b="1" dirty="0">
                <a:effectLst>
                  <a:outerShdw blurRad="38100" dist="38100" dir="2700000" algn="tl">
                    <a:srgbClr val="000000">
                      <a:alpha val="43137"/>
                    </a:srgbClr>
                  </a:outerShdw>
                </a:effectLst>
                <a:latin typeface="+mn-lt"/>
                <a:cs typeface="+mn-cs"/>
              </a:rPr>
              <a:t>Now add in some sub-divisions</a:t>
            </a:r>
          </a:p>
        </p:txBody>
      </p:sp>
      <p:sp>
        <p:nvSpPr>
          <p:cNvPr id="18450" name="Right Brace 19"/>
          <p:cNvSpPr>
            <a:spLocks/>
          </p:cNvSpPr>
          <p:nvPr/>
        </p:nvSpPr>
        <p:spPr bwMode="auto">
          <a:xfrm>
            <a:off x="7759700" y="1905000"/>
            <a:ext cx="685800" cy="4381500"/>
          </a:xfrm>
          <a:prstGeom prst="rightBrace">
            <a:avLst>
              <a:gd name="adj1" fmla="val 8341"/>
              <a:gd name="adj2" fmla="val 50000"/>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21" name="TextBox 20"/>
          <p:cNvSpPr txBox="1"/>
          <p:nvPr/>
        </p:nvSpPr>
        <p:spPr>
          <a:xfrm rot="5400000">
            <a:off x="7835901" y="3911600"/>
            <a:ext cx="1803400" cy="460375"/>
          </a:xfrm>
          <a:prstGeom prst="rect">
            <a:avLst/>
          </a:prstGeom>
          <a:noFill/>
        </p:spPr>
        <p:txBody>
          <a:bodyPr>
            <a:spAutoFit/>
          </a:bodyPr>
          <a:lstStyle/>
          <a:p>
            <a:pPr algn="ctr" eaLnBrk="0" hangingPunct="0">
              <a:defRPr/>
            </a:pPr>
            <a:r>
              <a:rPr lang="en-US" b="1" u="sng" dirty="0">
                <a:latin typeface="+mn-lt"/>
                <a:cs typeface="+mn-cs"/>
              </a:rPr>
              <a:t>Brainstem</a:t>
            </a:r>
          </a:p>
        </p:txBody>
      </p:sp>
      <p:sp>
        <p:nvSpPr>
          <p:cNvPr id="20" name="Text Box 15"/>
          <p:cNvSpPr txBox="1">
            <a:spLocks noChangeArrowheads="1"/>
          </p:cNvSpPr>
          <p:nvPr/>
        </p:nvSpPr>
        <p:spPr bwMode="auto">
          <a:xfrm>
            <a:off x="744538" y="4697413"/>
            <a:ext cx="2101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Arial" charset="0"/>
              </a:rPr>
              <a:t>Brain Regions</a:t>
            </a:r>
          </a:p>
          <a:p>
            <a:pPr algn="ctr"/>
            <a:r>
              <a:rPr lang="en-US" dirty="0">
                <a:latin typeface="Arial" charset="0"/>
              </a:rPr>
              <a:t>You Should</a:t>
            </a:r>
          </a:p>
          <a:p>
            <a:pPr algn="ctr"/>
            <a:r>
              <a:rPr lang="en-US" dirty="0">
                <a:latin typeface="Arial" charset="0"/>
              </a:rPr>
              <a:t>KNOW</a:t>
            </a:r>
          </a:p>
        </p:txBody>
      </p:sp>
    </p:spTree>
    <p:extLst>
      <p:ext uri="{BB962C8B-B14F-4D97-AF65-F5344CB8AC3E}">
        <p14:creationId xmlns:p14="http://schemas.microsoft.com/office/powerpoint/2010/main" val="41890543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3152775" y="0"/>
            <a:ext cx="5991225" cy="6858000"/>
            <a:chOff x="1986" y="0"/>
            <a:chExt cx="3774" cy="4320"/>
          </a:xfrm>
        </p:grpSpPr>
        <p:grpSp>
          <p:nvGrpSpPr>
            <p:cNvPr id="10254" name="Group 3"/>
            <p:cNvGrpSpPr>
              <a:grpSpLocks/>
            </p:cNvGrpSpPr>
            <p:nvPr/>
          </p:nvGrpSpPr>
          <p:grpSpPr bwMode="auto">
            <a:xfrm>
              <a:off x="1986" y="0"/>
              <a:ext cx="3774" cy="4320"/>
              <a:chOff x="1933" y="0"/>
              <a:chExt cx="3774" cy="4320"/>
            </a:xfrm>
          </p:grpSpPr>
          <p:grpSp>
            <p:nvGrpSpPr>
              <p:cNvPr id="10256" name="Group 4"/>
              <p:cNvGrpSpPr>
                <a:grpSpLocks/>
              </p:cNvGrpSpPr>
              <p:nvPr/>
            </p:nvGrpSpPr>
            <p:grpSpPr bwMode="auto">
              <a:xfrm>
                <a:off x="1933" y="0"/>
                <a:ext cx="3774" cy="4320"/>
                <a:chOff x="1885" y="0"/>
                <a:chExt cx="3774" cy="4320"/>
              </a:xfrm>
            </p:grpSpPr>
            <p:sp>
              <p:nvSpPr>
                <p:cNvPr id="10258" name="Rectangle 5"/>
                <p:cNvSpPr>
                  <a:spLocks noChangeArrowheads="1"/>
                </p:cNvSpPr>
                <p:nvPr/>
              </p:nvSpPr>
              <p:spPr bwMode="auto">
                <a:xfrm>
                  <a:off x="1885" y="0"/>
                  <a:ext cx="300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bg1"/>
                    </a:solidFill>
                  </a:endParaRPr>
                </a:p>
              </p:txBody>
            </p:sp>
            <p:pic>
              <p:nvPicPr>
                <p:cNvPr id="1025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 y="0"/>
                  <a:ext cx="284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7" name="Text Box 7"/>
              <p:cNvSpPr txBox="1">
                <a:spLocks noChangeArrowheads="1"/>
              </p:cNvSpPr>
              <p:nvPr/>
            </p:nvSpPr>
            <p:spPr bwMode="auto">
              <a:xfrm>
                <a:off x="4562" y="3074"/>
                <a:ext cx="76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latin typeface="Arial" charset="0"/>
                  </a:rPr>
                  <a:t>Human</a:t>
                </a:r>
              </a:p>
              <a:p>
                <a:pPr algn="ctr"/>
                <a:r>
                  <a:rPr lang="en-US" b="1">
                    <a:latin typeface="Arial" charset="0"/>
                  </a:rPr>
                  <a:t>CNS</a:t>
                </a:r>
              </a:p>
            </p:txBody>
          </p:sp>
        </p:grpSp>
        <p:sp>
          <p:nvSpPr>
            <p:cNvPr id="10255" name="Text Box 8"/>
            <p:cNvSpPr txBox="1">
              <a:spLocks noChangeArrowheads="1"/>
            </p:cNvSpPr>
            <p:nvPr/>
          </p:nvSpPr>
          <p:spPr bwMode="auto">
            <a:xfrm>
              <a:off x="4559" y="4108"/>
              <a:ext cx="11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         </a:t>
              </a:r>
              <a:r>
                <a:rPr lang="en-US" sz="1400">
                  <a:latin typeface="Arial" charset="0"/>
                </a:rPr>
                <a:t>Swanson, 1995</a:t>
              </a:r>
              <a:endParaRPr lang="en-US" sz="1600"/>
            </a:p>
          </p:txBody>
        </p:sp>
      </p:grpSp>
      <p:sp>
        <p:nvSpPr>
          <p:cNvPr id="129033" name="Text Box 9"/>
          <p:cNvSpPr txBox="1">
            <a:spLocks noChangeArrowheads="1"/>
          </p:cNvSpPr>
          <p:nvPr/>
        </p:nvSpPr>
        <p:spPr bwMode="auto">
          <a:xfrm>
            <a:off x="5462588" y="4806950"/>
            <a:ext cx="9969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600">
                <a:latin typeface="Arial" charset="0"/>
              </a:rPr>
              <a:t>Tel: 81</a:t>
            </a:r>
          </a:p>
          <a:p>
            <a:pPr algn="r"/>
            <a:r>
              <a:rPr lang="en-US" sz="1600">
                <a:latin typeface="Arial" charset="0"/>
              </a:rPr>
              <a:t>Di: 4</a:t>
            </a:r>
          </a:p>
          <a:p>
            <a:pPr algn="r"/>
            <a:r>
              <a:rPr lang="en-US" sz="1600">
                <a:latin typeface="Arial" charset="0"/>
              </a:rPr>
              <a:t>Mid: 1</a:t>
            </a:r>
          </a:p>
          <a:p>
            <a:pPr algn="r"/>
            <a:r>
              <a:rPr lang="en-US" sz="1600">
                <a:latin typeface="Arial" charset="0"/>
              </a:rPr>
              <a:t>Hind: 2</a:t>
            </a:r>
          </a:p>
          <a:p>
            <a:pPr algn="r"/>
            <a:r>
              <a:rPr lang="en-US" sz="1600">
                <a:latin typeface="Arial" charset="0"/>
              </a:rPr>
              <a:t>Cblm: 10</a:t>
            </a:r>
          </a:p>
          <a:p>
            <a:pPr algn="r"/>
            <a:r>
              <a:rPr lang="en-US" sz="1600">
                <a:latin typeface="Arial" charset="0"/>
              </a:rPr>
              <a:t>SC: 2</a:t>
            </a:r>
          </a:p>
        </p:txBody>
      </p:sp>
      <p:grpSp>
        <p:nvGrpSpPr>
          <p:cNvPr id="5" name="Group 10"/>
          <p:cNvGrpSpPr>
            <a:grpSpLocks/>
          </p:cNvGrpSpPr>
          <p:nvPr/>
        </p:nvGrpSpPr>
        <p:grpSpPr bwMode="auto">
          <a:xfrm>
            <a:off x="0" y="0"/>
            <a:ext cx="4249738" cy="6858000"/>
            <a:chOff x="0" y="0"/>
            <a:chExt cx="2677" cy="4320"/>
          </a:xfrm>
        </p:grpSpPr>
        <p:grpSp>
          <p:nvGrpSpPr>
            <p:cNvPr id="10248" name="Group 11"/>
            <p:cNvGrpSpPr>
              <a:grpSpLocks/>
            </p:cNvGrpSpPr>
            <p:nvPr/>
          </p:nvGrpSpPr>
          <p:grpSpPr bwMode="auto">
            <a:xfrm>
              <a:off x="0" y="0"/>
              <a:ext cx="2677" cy="4320"/>
              <a:chOff x="0" y="0"/>
              <a:chExt cx="2677" cy="4320"/>
            </a:xfrm>
          </p:grpSpPr>
          <p:grpSp>
            <p:nvGrpSpPr>
              <p:cNvPr id="10250" name="Group 12"/>
              <p:cNvGrpSpPr>
                <a:grpSpLocks/>
              </p:cNvGrpSpPr>
              <p:nvPr/>
            </p:nvGrpSpPr>
            <p:grpSpPr bwMode="auto">
              <a:xfrm>
                <a:off x="0" y="0"/>
                <a:ext cx="2677" cy="4320"/>
                <a:chOff x="0" y="0"/>
                <a:chExt cx="2677" cy="4320"/>
              </a:xfrm>
            </p:grpSpPr>
            <p:sp>
              <p:nvSpPr>
                <p:cNvPr id="10252" name="Rectangle 13"/>
                <p:cNvSpPr>
                  <a:spLocks noChangeArrowheads="1"/>
                </p:cNvSpPr>
                <p:nvPr/>
              </p:nvSpPr>
              <p:spPr bwMode="auto">
                <a:xfrm>
                  <a:off x="0" y="0"/>
                  <a:ext cx="2677"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bg1"/>
                    </a:solidFill>
                  </a:endParaRPr>
                </a:p>
              </p:txBody>
            </p:sp>
            <p:pic>
              <p:nvPicPr>
                <p:cNvPr id="1025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 y="0"/>
                  <a:ext cx="220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1" name="Text Box 15"/>
              <p:cNvSpPr txBox="1">
                <a:spLocks noChangeArrowheads="1"/>
              </p:cNvSpPr>
              <p:nvPr/>
            </p:nvSpPr>
            <p:spPr bwMode="auto">
              <a:xfrm>
                <a:off x="88" y="3037"/>
                <a:ext cx="52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latin typeface="Arial" charset="0"/>
                  </a:rPr>
                  <a:t>Rat</a:t>
                </a:r>
              </a:p>
              <a:p>
                <a:pPr algn="ctr"/>
                <a:r>
                  <a:rPr lang="en-US" b="1">
                    <a:latin typeface="Arial" charset="0"/>
                  </a:rPr>
                  <a:t>CNS</a:t>
                </a:r>
              </a:p>
            </p:txBody>
          </p:sp>
        </p:grpSp>
        <p:sp>
          <p:nvSpPr>
            <p:cNvPr id="10249" name="Text Box 16"/>
            <p:cNvSpPr txBox="1">
              <a:spLocks noChangeArrowheads="1"/>
            </p:cNvSpPr>
            <p:nvPr/>
          </p:nvSpPr>
          <p:spPr bwMode="auto">
            <a:xfrm>
              <a:off x="1721" y="3028"/>
              <a:ext cx="628"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600">
                  <a:latin typeface="Arial" charset="0"/>
                </a:rPr>
                <a:t>Tel: 38</a:t>
              </a:r>
            </a:p>
            <a:p>
              <a:pPr algn="r"/>
              <a:r>
                <a:rPr lang="en-US" sz="1600">
                  <a:latin typeface="Arial" charset="0"/>
                </a:rPr>
                <a:t>Di: 6</a:t>
              </a:r>
            </a:p>
            <a:p>
              <a:pPr algn="r"/>
              <a:r>
                <a:rPr lang="en-US" sz="1600">
                  <a:latin typeface="Arial" charset="0"/>
                </a:rPr>
                <a:t>Mid: 4</a:t>
              </a:r>
            </a:p>
            <a:p>
              <a:pPr algn="r"/>
              <a:r>
                <a:rPr lang="en-US" sz="1600">
                  <a:latin typeface="Arial" charset="0"/>
                </a:rPr>
                <a:t>Hind: 7</a:t>
              </a:r>
            </a:p>
            <a:p>
              <a:pPr algn="r"/>
              <a:r>
                <a:rPr lang="en-US" sz="1600">
                  <a:latin typeface="Arial" charset="0"/>
                </a:rPr>
                <a:t>Cblm: 10</a:t>
              </a:r>
            </a:p>
            <a:p>
              <a:pPr algn="r"/>
              <a:r>
                <a:rPr lang="en-US" sz="1600">
                  <a:latin typeface="Arial" charset="0"/>
                </a:rPr>
                <a:t>SC: 35</a:t>
              </a:r>
            </a:p>
          </p:txBody>
        </p:sp>
      </p:grpSp>
      <p:grpSp>
        <p:nvGrpSpPr>
          <p:cNvPr id="10245" name="Group 21"/>
          <p:cNvGrpSpPr>
            <a:grpSpLocks/>
          </p:cNvGrpSpPr>
          <p:nvPr/>
        </p:nvGrpSpPr>
        <p:grpSpPr bwMode="auto">
          <a:xfrm>
            <a:off x="6042025" y="4814888"/>
            <a:ext cx="490538" cy="336550"/>
            <a:chOff x="4522" y="2856"/>
            <a:chExt cx="309" cy="212"/>
          </a:xfrm>
        </p:grpSpPr>
        <p:sp>
          <p:nvSpPr>
            <p:cNvPr id="10246" name="Rectangle 22"/>
            <p:cNvSpPr>
              <a:spLocks noChangeArrowheads="1"/>
            </p:cNvSpPr>
            <p:nvPr/>
          </p:nvSpPr>
          <p:spPr bwMode="auto">
            <a:xfrm>
              <a:off x="4569" y="2894"/>
              <a:ext cx="149" cy="1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7" name="Text Box 23"/>
            <p:cNvSpPr txBox="1">
              <a:spLocks noChangeArrowheads="1"/>
            </p:cNvSpPr>
            <p:nvPr/>
          </p:nvSpPr>
          <p:spPr bwMode="auto">
            <a:xfrm>
              <a:off x="4522" y="2856"/>
              <a:ext cx="30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solidFill>
                    <a:srgbClr val="FF0000"/>
                  </a:solidFill>
                  <a:latin typeface="Arial" charset="0"/>
                </a:rPr>
                <a:t>81</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9033"/>
                                        </p:tgtEl>
                                        <p:attrNameLst>
                                          <p:attrName>style.visibility</p:attrName>
                                        </p:attrNameLst>
                                      </p:cBhvr>
                                      <p:to>
                                        <p:strVal val="visible"/>
                                      </p:to>
                                    </p:set>
                                    <p:animEffect transition="in" filter="box(out)">
                                      <p:cBhvr>
                                        <p:cTn id="7" dur="500"/>
                                        <p:tgtEl>
                                          <p:spTgt spid="1290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4475163" cy="6858000"/>
            <a:chOff x="0" y="0"/>
            <a:chExt cx="2819" cy="4320"/>
          </a:xfrm>
        </p:grpSpPr>
        <p:grpSp>
          <p:nvGrpSpPr>
            <p:cNvPr id="11277" name="Group 3"/>
            <p:cNvGrpSpPr>
              <a:grpSpLocks/>
            </p:cNvGrpSpPr>
            <p:nvPr/>
          </p:nvGrpSpPr>
          <p:grpSpPr bwMode="auto">
            <a:xfrm>
              <a:off x="0" y="0"/>
              <a:ext cx="2819" cy="4320"/>
              <a:chOff x="0" y="0"/>
              <a:chExt cx="2819" cy="4320"/>
            </a:xfrm>
          </p:grpSpPr>
          <p:pic>
            <p:nvPicPr>
              <p:cNvPr id="1127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1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5"/>
              <p:cNvSpPr txBox="1">
                <a:spLocks noChangeArrowheads="1"/>
              </p:cNvSpPr>
              <p:nvPr/>
            </p:nvSpPr>
            <p:spPr bwMode="auto">
              <a:xfrm>
                <a:off x="88" y="3069"/>
                <a:ext cx="120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latin typeface="Arial" charset="0"/>
                  </a:rPr>
                  <a:t>Zebra Finch</a:t>
                </a:r>
              </a:p>
              <a:p>
                <a:pPr algn="ctr"/>
                <a:r>
                  <a:rPr lang="en-US" b="1">
                    <a:latin typeface="Arial" charset="0"/>
                  </a:rPr>
                  <a:t>CNS</a:t>
                </a:r>
              </a:p>
            </p:txBody>
          </p:sp>
        </p:grpSp>
        <p:sp>
          <p:nvSpPr>
            <p:cNvPr id="11278" name="Text Box 6"/>
            <p:cNvSpPr txBox="1">
              <a:spLocks noChangeArrowheads="1"/>
            </p:cNvSpPr>
            <p:nvPr/>
          </p:nvSpPr>
          <p:spPr bwMode="auto">
            <a:xfrm>
              <a:off x="1625" y="3028"/>
              <a:ext cx="628"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600">
                  <a:latin typeface="Arial" charset="0"/>
                </a:rPr>
                <a:t>Tel: 64</a:t>
              </a:r>
            </a:p>
            <a:p>
              <a:pPr algn="r"/>
              <a:r>
                <a:rPr lang="en-US" sz="1600">
                  <a:latin typeface="Arial" charset="0"/>
                </a:rPr>
                <a:t>Di: 6</a:t>
              </a:r>
            </a:p>
            <a:p>
              <a:pPr algn="r"/>
              <a:r>
                <a:rPr lang="en-US" sz="1600">
                  <a:latin typeface="Arial" charset="0"/>
                </a:rPr>
                <a:t>Mid: 10</a:t>
              </a:r>
            </a:p>
            <a:p>
              <a:pPr algn="r"/>
              <a:r>
                <a:rPr lang="en-US" sz="1600">
                  <a:latin typeface="Arial" charset="0"/>
                </a:rPr>
                <a:t>Hind: 6</a:t>
              </a:r>
            </a:p>
            <a:p>
              <a:pPr algn="r"/>
              <a:r>
                <a:rPr lang="en-US" sz="1600">
                  <a:latin typeface="Arial" charset="0"/>
                </a:rPr>
                <a:t>Cblm: 10</a:t>
              </a:r>
            </a:p>
            <a:p>
              <a:pPr algn="r"/>
              <a:r>
                <a:rPr lang="en-US" sz="1600">
                  <a:latin typeface="Arial" charset="0"/>
                </a:rPr>
                <a:t>SC: 4</a:t>
              </a:r>
            </a:p>
          </p:txBody>
        </p:sp>
      </p:grpSp>
      <p:grpSp>
        <p:nvGrpSpPr>
          <p:cNvPr id="11267" name="Group 7"/>
          <p:cNvGrpSpPr>
            <a:grpSpLocks/>
          </p:cNvGrpSpPr>
          <p:nvPr/>
        </p:nvGrpSpPr>
        <p:grpSpPr bwMode="auto">
          <a:xfrm>
            <a:off x="5530850" y="0"/>
            <a:ext cx="3613150" cy="6858000"/>
            <a:chOff x="3484" y="0"/>
            <a:chExt cx="2276" cy="4320"/>
          </a:xfrm>
        </p:grpSpPr>
        <p:grpSp>
          <p:nvGrpSpPr>
            <p:cNvPr id="11273" name="Group 8"/>
            <p:cNvGrpSpPr>
              <a:grpSpLocks/>
            </p:cNvGrpSpPr>
            <p:nvPr/>
          </p:nvGrpSpPr>
          <p:grpSpPr bwMode="auto">
            <a:xfrm>
              <a:off x="3484" y="0"/>
              <a:ext cx="2276" cy="4320"/>
              <a:chOff x="3484" y="0"/>
              <a:chExt cx="2276" cy="4320"/>
            </a:xfrm>
          </p:grpSpPr>
          <p:pic>
            <p:nvPicPr>
              <p:cNvPr id="11275" name="Picture 9"/>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3484" y="0"/>
                <a:ext cx="227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0"/>
              <p:cNvSpPr txBox="1">
                <a:spLocks noChangeArrowheads="1"/>
              </p:cNvSpPr>
              <p:nvPr/>
            </p:nvSpPr>
            <p:spPr bwMode="auto">
              <a:xfrm>
                <a:off x="4982" y="3079"/>
                <a:ext cx="75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latin typeface="Arial" charset="0"/>
                  </a:rPr>
                  <a:t>Pigeon</a:t>
                </a:r>
              </a:p>
              <a:p>
                <a:pPr algn="ctr"/>
                <a:r>
                  <a:rPr lang="en-US" b="1">
                    <a:latin typeface="Arial" charset="0"/>
                  </a:rPr>
                  <a:t>CNS</a:t>
                </a:r>
              </a:p>
            </p:txBody>
          </p:sp>
        </p:grpSp>
        <p:sp>
          <p:nvSpPr>
            <p:cNvPr id="11274" name="Text Box 11"/>
            <p:cNvSpPr txBox="1">
              <a:spLocks noChangeArrowheads="1"/>
            </p:cNvSpPr>
            <p:nvPr/>
          </p:nvSpPr>
          <p:spPr bwMode="auto">
            <a:xfrm>
              <a:off x="3537" y="3028"/>
              <a:ext cx="628"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600">
                  <a:latin typeface="Arial" charset="0"/>
                </a:rPr>
                <a:t>Tel: 38</a:t>
              </a:r>
            </a:p>
            <a:p>
              <a:pPr algn="r"/>
              <a:r>
                <a:rPr lang="en-US" sz="1600">
                  <a:latin typeface="Arial" charset="0"/>
                </a:rPr>
                <a:t>Di: 6</a:t>
              </a:r>
            </a:p>
            <a:p>
              <a:pPr algn="r"/>
              <a:r>
                <a:rPr lang="en-US" sz="1600">
                  <a:latin typeface="Arial" charset="0"/>
                </a:rPr>
                <a:t>Mid: 12</a:t>
              </a:r>
            </a:p>
            <a:p>
              <a:pPr algn="r"/>
              <a:r>
                <a:rPr lang="en-US" sz="1600">
                  <a:latin typeface="Arial" charset="0"/>
                </a:rPr>
                <a:t>Hind: 7</a:t>
              </a:r>
            </a:p>
            <a:p>
              <a:pPr algn="r"/>
              <a:r>
                <a:rPr lang="en-US" sz="1600">
                  <a:latin typeface="Arial" charset="0"/>
                </a:rPr>
                <a:t>Cblm: 11</a:t>
              </a:r>
            </a:p>
            <a:p>
              <a:pPr algn="r"/>
              <a:r>
                <a:rPr lang="en-US" sz="1600">
                  <a:latin typeface="Arial" charset="0"/>
                </a:rPr>
                <a:t>SC: 26</a:t>
              </a:r>
            </a:p>
          </p:txBody>
        </p:sp>
      </p:grpSp>
      <p:grpSp>
        <p:nvGrpSpPr>
          <p:cNvPr id="6" name="Group 12"/>
          <p:cNvGrpSpPr>
            <a:grpSpLocks/>
          </p:cNvGrpSpPr>
          <p:nvPr/>
        </p:nvGrpSpPr>
        <p:grpSpPr bwMode="auto">
          <a:xfrm>
            <a:off x="3159125" y="4810125"/>
            <a:ext cx="765175" cy="336550"/>
            <a:chOff x="1990" y="3030"/>
            <a:chExt cx="482" cy="212"/>
          </a:xfrm>
        </p:grpSpPr>
        <p:grpSp>
          <p:nvGrpSpPr>
            <p:cNvPr id="11269" name="Group 13"/>
            <p:cNvGrpSpPr>
              <a:grpSpLocks/>
            </p:cNvGrpSpPr>
            <p:nvPr/>
          </p:nvGrpSpPr>
          <p:grpSpPr bwMode="auto">
            <a:xfrm>
              <a:off x="1990" y="3030"/>
              <a:ext cx="258" cy="212"/>
              <a:chOff x="2102" y="1310"/>
              <a:chExt cx="258" cy="212"/>
            </a:xfrm>
          </p:grpSpPr>
          <p:sp>
            <p:nvSpPr>
              <p:cNvPr id="11271" name="Rectangle 14"/>
              <p:cNvSpPr>
                <a:spLocks noChangeArrowheads="1"/>
              </p:cNvSpPr>
              <p:nvPr/>
            </p:nvSpPr>
            <p:spPr bwMode="auto">
              <a:xfrm>
                <a:off x="2144" y="1344"/>
                <a:ext cx="176" cy="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2" name="Text Box 15"/>
              <p:cNvSpPr txBox="1">
                <a:spLocks noChangeArrowheads="1"/>
              </p:cNvSpPr>
              <p:nvPr/>
            </p:nvSpPr>
            <p:spPr bwMode="auto">
              <a:xfrm>
                <a:off x="2102" y="131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solidFill>
                      <a:srgbClr val="FF0000"/>
                    </a:solidFill>
                    <a:latin typeface="Arial" charset="0"/>
                  </a:rPr>
                  <a:t>64</a:t>
                </a:r>
              </a:p>
            </p:txBody>
          </p:sp>
        </p:grpSp>
        <p:sp>
          <p:nvSpPr>
            <p:cNvPr id="11270" name="Line 16"/>
            <p:cNvSpPr>
              <a:spLocks noChangeShapeType="1"/>
            </p:cNvSpPr>
            <p:nvPr/>
          </p:nvSpPr>
          <p:spPr bwMode="auto">
            <a:xfrm flipH="1">
              <a:off x="2240" y="3136"/>
              <a:ext cx="2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lum contrast="24000"/>
            <a:extLst>
              <a:ext uri="{28A0092B-C50C-407E-A947-70E740481C1C}">
                <a14:useLocalDpi xmlns:a14="http://schemas.microsoft.com/office/drawing/2010/main" val="0"/>
              </a:ext>
            </a:extLst>
          </a:blip>
          <a:srcRect/>
          <a:stretch>
            <a:fillRect/>
          </a:stretch>
        </p:blipFill>
        <p:spPr bwMode="auto">
          <a:xfrm>
            <a:off x="2016125" y="622300"/>
            <a:ext cx="199707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25" y="622300"/>
            <a:ext cx="2478088"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2100" y="622300"/>
            <a:ext cx="25019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22300"/>
            <a:ext cx="193357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74625" y="4498975"/>
            <a:ext cx="88122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sz="1800"/>
          </a:p>
          <a:p>
            <a:r>
              <a:rPr lang="en-US" sz="1800"/>
              <a:t>		</a:t>
            </a:r>
            <a:r>
              <a:rPr lang="en-US" sz="1800">
                <a:latin typeface="Arial" charset="0"/>
              </a:rPr>
              <a:t>Rat		Pigeon		Finch		Human</a:t>
            </a:r>
            <a:endParaRPr lang="en-US" sz="1800"/>
          </a:p>
          <a:p>
            <a:r>
              <a:rPr lang="en-US" sz="1800">
                <a:solidFill>
                  <a:schemeClr val="accent1"/>
                </a:solidFill>
                <a:latin typeface="Arial" charset="0"/>
              </a:rPr>
              <a:t>Telencephalon:	38		38		64		81</a:t>
            </a:r>
            <a:endParaRPr lang="en-US" sz="1800">
              <a:latin typeface="Arial" charset="0"/>
            </a:endParaRPr>
          </a:p>
          <a:p>
            <a:r>
              <a:rPr lang="en-US" sz="1800">
                <a:solidFill>
                  <a:srgbClr val="33CC33"/>
                </a:solidFill>
                <a:latin typeface="Arial" charset="0"/>
              </a:rPr>
              <a:t>Diencephalon:	6		6		6		4</a:t>
            </a:r>
            <a:endParaRPr lang="en-US" sz="1800">
              <a:latin typeface="Arial" charset="0"/>
            </a:endParaRPr>
          </a:p>
          <a:p>
            <a:r>
              <a:rPr lang="en-US" sz="1800">
                <a:solidFill>
                  <a:schemeClr val="bg2"/>
                </a:solidFill>
                <a:latin typeface="Arial" charset="0"/>
              </a:rPr>
              <a:t>Midbrain:	4		12		10		1</a:t>
            </a:r>
            <a:endParaRPr lang="en-US" sz="1800">
              <a:latin typeface="Arial" charset="0"/>
            </a:endParaRPr>
          </a:p>
          <a:p>
            <a:r>
              <a:rPr lang="en-US" sz="1800">
                <a:solidFill>
                  <a:srgbClr val="33CC33"/>
                </a:solidFill>
                <a:latin typeface="Arial" charset="0"/>
              </a:rPr>
              <a:t>Hindbrain:	7		7		6		2</a:t>
            </a:r>
            <a:r>
              <a:rPr lang="en-US" sz="1800">
                <a:latin typeface="Arial" charset="0"/>
              </a:rPr>
              <a:t>	</a:t>
            </a:r>
          </a:p>
          <a:p>
            <a:r>
              <a:rPr lang="en-US" sz="1800">
                <a:solidFill>
                  <a:schemeClr val="bg2"/>
                </a:solidFill>
                <a:latin typeface="Arial" charset="0"/>
              </a:rPr>
              <a:t>Cerebellum:	10		11		10		10</a:t>
            </a:r>
            <a:endParaRPr lang="en-US" sz="1800">
              <a:latin typeface="Arial" charset="0"/>
            </a:endParaRPr>
          </a:p>
          <a:p>
            <a:r>
              <a:rPr lang="en-US" sz="1800">
                <a:solidFill>
                  <a:srgbClr val="33CC33"/>
                </a:solidFill>
                <a:latin typeface="Arial" charset="0"/>
              </a:rPr>
              <a:t>Spinal Cord:	35		26		4		2</a:t>
            </a:r>
            <a:endParaRPr lang="en-US" sz="1800"/>
          </a:p>
        </p:txBody>
      </p:sp>
      <p:sp>
        <p:nvSpPr>
          <p:cNvPr id="2" name="Rectangle 1"/>
          <p:cNvSpPr/>
          <p:nvPr/>
        </p:nvSpPr>
        <p:spPr bwMode="auto">
          <a:xfrm>
            <a:off x="255905" y="5663882"/>
            <a:ext cx="8156575" cy="22891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ads Tie">
  <a:themeElements>
    <a:clrScheme name="">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CC"/>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ds Tie">
  <a:themeElements>
    <a:clrScheme name="">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CC"/>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Designs\Dads Tie.pot</Template>
  <TotalTime>3813</TotalTime>
  <Words>702</Words>
  <Application>Microsoft Office PowerPoint</Application>
  <PresentationFormat>On-screen Show (4:3)</PresentationFormat>
  <Paragraphs>171</Paragraphs>
  <Slides>18</Slides>
  <Notes>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25" baseType="lpstr">
      <vt:lpstr>Arial</vt:lpstr>
      <vt:lpstr>Monotype Sorts</vt:lpstr>
      <vt:lpstr>Times New Roman</vt:lpstr>
      <vt:lpstr>Dads Tie</vt:lpstr>
      <vt:lpstr>1_Dads Tie</vt:lpstr>
      <vt:lpstr>Clip</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Because Cortex is Modular, Sensory ‘Maps’ in Primary Cortex are Distorted by Variation in the Density of Sensory Receptors</vt:lpstr>
      <vt:lpstr>A ‘homunculus’ of the USA</vt:lpstr>
    </vt:vector>
  </TitlesOfParts>
  <Company>Florida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Frank Johnson</dc:creator>
  <cp:lastModifiedBy>Frank Johnson</cp:lastModifiedBy>
  <cp:revision>272</cp:revision>
  <dcterms:created xsi:type="dcterms:W3CDTF">1997-10-12T16:43:30Z</dcterms:created>
  <dcterms:modified xsi:type="dcterms:W3CDTF">2013-09-10T14:31:57Z</dcterms:modified>
</cp:coreProperties>
</file>